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package/2006/relationships/metadata/extended-properties" Target="docProps/app0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460" r:id="rId3"/>
    <p:sldId id="257" r:id="rId4"/>
    <p:sldId id="258" r:id="rId5"/>
    <p:sldId id="421" r:id="rId6"/>
    <p:sldId id="422" r:id="rId7"/>
    <p:sldId id="303" r:id="rId8"/>
    <p:sldId id="418" r:id="rId9"/>
    <p:sldId id="420" r:id="rId10"/>
    <p:sldId id="260" r:id="rId11"/>
    <p:sldId id="261" r:id="rId12"/>
    <p:sldId id="423" r:id="rId13"/>
    <p:sldId id="425" r:id="rId14"/>
    <p:sldId id="262" r:id="rId15"/>
    <p:sldId id="325" r:id="rId16"/>
    <p:sldId id="263" r:id="rId17"/>
    <p:sldId id="264" r:id="rId18"/>
    <p:sldId id="426" r:id="rId19"/>
    <p:sldId id="427" r:id="rId20"/>
    <p:sldId id="265" r:id="rId21"/>
    <p:sldId id="266" r:id="rId22"/>
    <p:sldId id="267" r:id="rId23"/>
    <p:sldId id="419" r:id="rId24"/>
    <p:sldId id="269" r:id="rId25"/>
    <p:sldId id="437" r:id="rId26"/>
    <p:sldId id="271" r:id="rId27"/>
    <p:sldId id="439" r:id="rId28"/>
    <p:sldId id="458" r:id="rId29"/>
    <p:sldId id="272" r:id="rId30"/>
    <p:sldId id="273" r:id="rId31"/>
    <p:sldId id="274" r:id="rId32"/>
    <p:sldId id="275" r:id="rId33"/>
    <p:sldId id="459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01" autoAdjust="0"/>
    <p:restoredTop sz="94662" autoAdjust="0"/>
  </p:normalViewPr>
  <p:slideViewPr>
    <p:cSldViewPr snapToGrid="0" snapToObjects="1">
      <p:cViewPr>
        <p:scale>
          <a:sx n="87" d="100"/>
          <a:sy n="87" d="100"/>
        </p:scale>
        <p:origin x="328" y="5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2-18T15:22:19.651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97,'60'0,"0"0,7 0,-1 0,1-5,-2 0,-5 5,0-2,9-7,1-1,-10 5,0-1,-1-4,1 0,5 4,-4 1,19-10,16 13,-39-5,15 7,-27 0,16 0,-16 0,16 0,-17 0,17 0,-16 0,16 0,-24 0,6 0,-19 0,-5 0,3 0,5 0,7 0,10 0,-10 0,-1 6,0 1,-12 5,4-4,-10 1,-3 1,-49 12,1-3,-58 5,17-7,21-8,-1 1,-27 7,29-8,0 1,-22 6,0 1,12-7,13-3,23-3,4-2,9 2,-7-4,-14 0,-4 0,-6 0,4 0,0 0,0 0,1 0,-10 0,7 0,-7 0,9 0,14 0,-2 0,18 0,-9 0,-2 4,-1-2,-13 2,3-4,-8 0,8 0,-5 0,19 0,-10 0,18 0,-8 0,6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2-18T15:24:35.231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0,'99'0,"0"0,0 0,-21 0,1 0,1 0,1 0,6 0,3 0,-1 0,-4 0,9 0,-3 0,4 0,-4 0,5 0,0 0,-3 0,8 0,-4 0,4 0,-8 0,5 0,-2 0,-6 0,-2 0,-5 0,-1 0,2 0,0 0,-7 0,-6 0,-4 0,9 0,-1 0,-12 0,-5 0,19 0,-25 0,1 0,-7 0,17 0,1 0,13 0,10 0,1 0,-1 0,12 0,-20 0,8 0,-41 0,-4 0,-17 0,-6 0,-2 0</inkml:trace>
</inkml:ink>
</file>

<file path=ppt/media/image1.jpeg>
</file>

<file path=ppt/media/image10.png>
</file>

<file path=ppt/media/image11.png>
</file>

<file path=ppt/media/image12.jpeg>
</file>

<file path=ppt/media/image13.jpeg>
</file>

<file path=ppt/media/image14.tiff>
</file>

<file path=ppt/media/image15.jpeg>
</file>

<file path=ppt/media/image16.tiff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44862-1616-C048-838F-99302F9DE3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A78D2-A932-014D-B08B-35E032C5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39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6B59DF-E7E7-E947-B376-E6B30CF646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8375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6B59DF-E7E7-E947-B376-E6B30CF646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857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6B59DF-E7E7-E947-B376-E6B30CF646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887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Poisson not Binomial? (Colonies for the length of river sampled.  No defined “trials”)</a:t>
            </a:r>
          </a:p>
          <a:p>
            <a:r>
              <a:rPr lang="en-US" dirty="0"/>
              <a:t>What is the mean number of colonies?</a:t>
            </a:r>
          </a:p>
          <a:p>
            <a:r>
              <a:rPr lang="en-US" dirty="0"/>
              <a:t>Does it differ by year?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D5D94-8B72-CE48-83DD-9E3CE9CEB98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556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Poisson not Binomial?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A78D2-A932-014D-B08B-35E032C5E5B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31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Herbicide used to kill grasses that crowd out host plants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CD9F74-2A0C-4FDA-98BA-36DE89BF9E8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35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A78D2-A932-014D-B08B-35E032C5E5B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7013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A78D2-A932-014D-B08B-35E032C5E5B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31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Aft>
                <a:spcPts val="600"/>
              </a:spcAft>
              <a:defRPr sz="2400"/>
            </a:lvl1pPr>
            <a:lvl2pPr marL="742950" indent="-285750">
              <a:buFont typeface="Arial" panose="020B0604020202020204" pitchFamily="34" charset="0"/>
              <a:buChar char="•"/>
              <a:defRPr sz="2400"/>
            </a:lvl2pPr>
            <a:lvl3pPr marL="1143000" indent="-228600">
              <a:buFont typeface="Courier New" panose="02070309020205020404" pitchFamily="49" charset="0"/>
              <a:buChar char="o"/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Avenir Next Demi Bold" panose="020B0503020202020204" pitchFamily="34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Font typeface="Arial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Courier New" panose="02070309020205020404" pitchFamily="49" charset="0"/>
        <a:buChar char="o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customXml" Target="../ink/ink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pPr marL="0" lvl="0" indent="0">
              <a:buNone/>
            </a:pPr>
            <a:r>
              <a:t>Poisson Distribution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/>
          <a:p>
            <a:pPr marL="0" lvl="0" indent="0">
              <a:buNone/>
            </a:pPr>
            <a:br/>
            <a:br/>
            <a:r>
              <a:t>Eric Scott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t>2020-02-18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Log link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lvl="0" indent="0">
                  <a:buNone/>
                </a:pPr>
                <a:r>
                  <a:rPr dirty="0"/>
                  <a:t>Natural log is the default link function for the Poisson distribution. A log link is kind of like log-transforming the observed counts.</a:t>
                </a:r>
              </a:p>
              <a:p>
                <a:pPr marL="0" lvl="0" indent="0">
                  <a:buNone/>
                </a:pPr>
                <a:r>
                  <a:rPr dirty="0"/>
                  <a:t>log: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𝑦</m:t>
                    </m:r>
                    <m:r>
                      <a:rPr>
                        <a:latin typeface="Cambria Math" panose="02040503050406030204" pitchFamily="18" charset="0"/>
                      </a:rPr>
                      <m:t>=</m:t>
                    </m:r>
                    <m:r>
                      <a:rPr>
                        <a:latin typeface="Cambria Math" panose="02040503050406030204" pitchFamily="18" charset="0"/>
                      </a:rPr>
                      <m:t>𝑙𝑛</m:t>
                    </m:r>
                    <m:r>
                      <a:rPr>
                        <a:latin typeface="Cambria Math" panose="02040503050406030204" pitchFamily="18" charset="0"/>
                      </a:rPr>
                      <m:t>(</m:t>
                    </m:r>
                    <m:r>
                      <a:rPr>
                        <a:latin typeface="Cambria Math" panose="02040503050406030204" pitchFamily="18" charset="0"/>
                      </a:rPr>
                      <m:t>𝑥</m:t>
                    </m:r>
                    <m:r>
                      <a:rPr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lvl="0" indent="0">
                  <a:buNone/>
                </a:pPr>
                <a:r>
                  <a:rPr dirty="0" err="1"/>
                  <a:t>backtransform</a:t>
                </a:r>
                <a:r>
                  <a:rPr dirty="0"/>
                  <a:t>: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𝑥</m:t>
                    </m:r>
                    <m:r>
                      <a:rPr>
                        <a:latin typeface="Cambria Math" panose="02040503050406030204" pitchFamily="18" charset="0"/>
                      </a:rPr>
                      <m:t>=</m:t>
                    </m:r>
                    <m:r>
                      <a:rPr>
                        <a:latin typeface="Cambria Math" panose="02040503050406030204" pitchFamily="18" charset="0"/>
                      </a:rPr>
                      <m:t>𝑒𝑥𝑝</m:t>
                    </m:r>
                    <m:r>
                      <a:rPr>
                        <a:latin typeface="Cambria Math" panose="02040503050406030204" pitchFamily="18" charset="0"/>
                      </a:rPr>
                      <m:t>(</m:t>
                    </m:r>
                    <m:r>
                      <a:rPr>
                        <a:latin typeface="Cambria Math" panose="02040503050406030204" pitchFamily="18" charset="0"/>
                      </a:rPr>
                      <m:t>𝑦</m:t>
                    </m:r>
                    <m:r>
                      <a:rPr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dirty="0"/>
              </a:p>
              <a:p>
                <a:pPr marL="0" lvl="0" indent="0">
                  <a:buNone/>
                </a:pPr>
                <a:r>
                  <a:rPr dirty="0"/>
                  <a:t>But really the model we’re fitting is: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E</m:t>
                      </m:r>
                      <m:r>
                        <a:rPr>
                          <a:latin typeface="Cambria Math" panose="02040503050406030204" pitchFamily="18" charset="0"/>
                        </a:rPr>
                        <m:t>[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𝑙𝑜𝑔</m:t>
                      </m:r>
                      <m:r>
                        <a:rPr>
                          <a:latin typeface="Cambria Math" panose="02040503050406030204" pitchFamily="18" charset="0"/>
                        </a:rPr>
                        <m:t>(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>
                          <a:latin typeface="Cambria Math" panose="02040503050406030204" pitchFamily="18" charset="0"/>
                        </a:rPr>
                        <m:t>)]=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>
                          <a:latin typeface="Cambria Math" panose="02040503050406030204" pitchFamily="18" charset="0"/>
                        </a:rPr>
                        <m:t>#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𝑒𝑣𝑒𝑛𝑡𝑠</m:t>
                      </m:r>
                      <m:r>
                        <a:rPr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𝑃𝑜𝑖𝑠𝑠𝑜𝑛</m:t>
                      </m:r>
                      <m:r>
                        <a:rPr>
                          <a:latin typeface="Cambria Math" panose="02040503050406030204" pitchFamily="18" charset="0"/>
                        </a:rPr>
                        <m:t>(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𝑚𝑒𝑎𝑛</m:t>
                      </m:r>
                      <m:r>
                        <a:rPr>
                          <a:latin typeface="Cambria Math" panose="02040503050406030204" pitchFamily="18" charset="0"/>
                        </a:rPr>
                        <m:t>=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𝑒𝑥𝑝</m:t>
                      </m:r>
                      <m:r>
                        <a:rPr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6" t="-1120" r="-6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DABCEBBA-B9B9-294C-A4E1-662BC4DEF137}"/>
              </a:ext>
            </a:extLst>
          </p:cNvPr>
          <p:cNvGrpSpPr/>
          <p:nvPr/>
        </p:nvGrpSpPr>
        <p:grpSpPr>
          <a:xfrm>
            <a:off x="4205415" y="4824600"/>
            <a:ext cx="6025979" cy="1614587"/>
            <a:chOff x="1626702" y="3200400"/>
            <a:chExt cx="3810000" cy="161458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494D1E6-8F8F-A643-9D27-0F45E8B91E73}"/>
                </a:ext>
              </a:extLst>
            </p:cNvPr>
            <p:cNvSpPr txBox="1"/>
            <p:nvPr/>
          </p:nvSpPr>
          <p:spPr>
            <a:xfrm>
              <a:off x="1626702" y="3660824"/>
              <a:ext cx="1981200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600" dirty="0">
                  <a:solidFill>
                    <a:schemeClr val="tx2"/>
                  </a:solidFill>
                </a:rPr>
                <a:t>Back-transformed model coefficient 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D2AA11F7-7536-6B46-B094-83E55EE8AAF8}"/>
                </a:ext>
              </a:extLst>
            </p:cNvPr>
            <p:cNvCxnSpPr/>
            <p:nvPr/>
          </p:nvCxnSpPr>
          <p:spPr>
            <a:xfrm flipV="1">
              <a:off x="3341202" y="3200400"/>
              <a:ext cx="762000" cy="569808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33C1AE-4632-2646-BDB0-9D90EE783DDC}"/>
                </a:ext>
              </a:extLst>
            </p:cNvPr>
            <p:cNvSpPr txBox="1"/>
            <p:nvPr/>
          </p:nvSpPr>
          <p:spPr>
            <a:xfrm>
              <a:off x="2897806" y="3886200"/>
              <a:ext cx="16002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600" dirty="0">
                  <a:solidFill>
                    <a:schemeClr val="tx2"/>
                  </a:solidFill>
                </a:rPr>
                <a:t>=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1464E24-7F35-874F-B267-5D40823D6615}"/>
                </a:ext>
              </a:extLst>
            </p:cNvPr>
            <p:cNvSpPr txBox="1"/>
            <p:nvPr/>
          </p:nvSpPr>
          <p:spPr>
            <a:xfrm>
              <a:off x="3836502" y="3522325"/>
              <a:ext cx="1600200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600" dirty="0">
                  <a:solidFill>
                    <a:schemeClr val="tx2"/>
                  </a:solidFill>
                </a:rPr>
                <a:t>average # of events per sampling unit</a:t>
              </a:r>
            </a:p>
          </p:txBody>
        </p:sp>
      </p:grpSp>
      <p:pic>
        <p:nvPicPr>
          <p:cNvPr id="9" name="Picture 3">
            <a:extLst>
              <a:ext uri="{FF2B5EF4-FFF2-40B4-BE49-F238E27FC236}">
                <a16:creationId xmlns:a16="http://schemas.microsoft.com/office/drawing/2014/main" id="{83B3E1C2-7984-BA4E-888D-424049F45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7678" y="1596355"/>
            <a:ext cx="2667432" cy="3389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/>
              <a:t>Binomial and Poisson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443662" y="1600201"/>
                <a:ext cx="5138737" cy="4525963"/>
              </a:xfrm>
            </p:spPr>
            <p:txBody>
              <a:bodyPr/>
              <a:lstStyle/>
              <a:p>
                <a:pPr marL="0" lvl="0" indent="0">
                  <a:buNone/>
                </a:pPr>
                <a:r>
                  <a:rPr dirty="0"/>
                  <a:t>The binomial distribution approaches the Poisson distribution as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𝑁</m:t>
                    </m:r>
                    <m:r>
                      <a:rPr>
                        <a:latin typeface="Cambria Math" panose="02040503050406030204" pitchFamily="18" charset="0"/>
                      </a:rPr>
                      <m:t>→∞</m:t>
                    </m:r>
                  </m:oMath>
                </a14:m>
                <a:r>
                  <a:rPr dirty="0"/>
                  <a:t> and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𝑝</m:t>
                    </m:r>
                    <m:r>
                      <a:rPr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>
                            <a:latin typeface="Cambria Math" panose="02040503050406030204" pitchFamily="18" charset="0"/>
                          </a:rPr>
                          <m:t>𝜆</m:t>
                        </m:r>
                      </m:num>
                      <m:den>
                        <m:r>
                          <a:rPr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43662" y="1600201"/>
                <a:ext cx="5138737" cy="4525963"/>
              </a:xfrm>
              <a:blipFill>
                <a:blip r:embed="rId2"/>
                <a:stretch>
                  <a:fillRect l="-1724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10-poisson-distribution_files/figure-pptx/unnamed-chunk-4-1.png">
            <a:extLst>
              <a:ext uri="{FF2B5EF4-FFF2-40B4-BE49-F238E27FC236}">
                <a16:creationId xmlns:a16="http://schemas.microsoft.com/office/drawing/2014/main" id="{00DAFCCB-B918-0E45-A358-641923303CDD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09600" y="1417638"/>
            <a:ext cx="5651500" cy="470852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38480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/>
              <a:t>Binomial and Poisson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443662" y="1600201"/>
                <a:ext cx="5138737" cy="4525963"/>
              </a:xfrm>
            </p:spPr>
            <p:txBody>
              <a:bodyPr/>
              <a:lstStyle/>
              <a:p>
                <a:pPr marL="0" lvl="0" indent="0">
                  <a:buNone/>
                </a:pPr>
                <a:r>
                  <a:rPr dirty="0"/>
                  <a:t>The binomial distribution approaches the Poisson distribution as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𝑁</m:t>
                    </m:r>
                    <m:r>
                      <a:rPr>
                        <a:latin typeface="Cambria Math" panose="02040503050406030204" pitchFamily="18" charset="0"/>
                      </a:rPr>
                      <m:t>→∞</m:t>
                    </m:r>
                  </m:oMath>
                </a14:m>
                <a:r>
                  <a:rPr dirty="0"/>
                  <a:t> and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𝑝</m:t>
                    </m:r>
                    <m:r>
                      <a:rPr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>
                            <a:latin typeface="Cambria Math" panose="02040503050406030204" pitchFamily="18" charset="0"/>
                          </a:rPr>
                          <m:t>𝜆</m:t>
                        </m:r>
                      </m:num>
                      <m:den>
                        <m:r>
                          <a:rPr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en-US" dirty="0"/>
              </a:p>
              <a:p>
                <a:pPr marL="0" lvl="0" indent="0">
                  <a:buNone/>
                </a:pPr>
                <a:endParaRPr lang="en-US" dirty="0"/>
              </a:p>
              <a:p>
                <a:pPr marL="0" lvl="0" indent="0">
                  <a:buNone/>
                </a:pPr>
                <a:r>
                  <a:rPr lang="en-US" dirty="0"/>
                  <a:t>Let’s say average density is 4 leafhoppers per plant</a:t>
                </a:r>
              </a:p>
              <a:p>
                <a:pPr marL="0" lvl="0" indent="0">
                  <a:buNone/>
                </a:pPr>
                <a:endParaRPr lang="en-US" dirty="0"/>
              </a:p>
              <a:p>
                <a:pPr marL="0" lvl="0" indent="0">
                  <a:buNone/>
                </a:pPr>
                <a:r>
                  <a:rPr lang="en-US" dirty="0"/>
                  <a:t>𝜆 = 4 leafhoppers/plant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43662" y="1600201"/>
                <a:ext cx="5138737" cy="4525963"/>
              </a:xfrm>
              <a:blipFill>
                <a:blip r:embed="rId2"/>
                <a:stretch>
                  <a:fillRect l="-1724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large green field with trees in the background&#10;&#10;Description automatically generated">
            <a:extLst>
              <a:ext uri="{FF2B5EF4-FFF2-40B4-BE49-F238E27FC236}">
                <a16:creationId xmlns:a16="http://schemas.microsoft.com/office/drawing/2014/main" id="{82E1268E-91ED-B24F-9841-6DA55BAFE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80" y="1600201"/>
            <a:ext cx="6322482" cy="474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309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/>
              <a:t>Binomial and Poisson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443662" y="1600201"/>
                <a:ext cx="5138737" cy="4525963"/>
              </a:xfrm>
            </p:spPr>
            <p:txBody>
              <a:bodyPr>
                <a:normAutofit fontScale="92500" lnSpcReduction="20000"/>
              </a:bodyPr>
              <a:lstStyle/>
              <a:p>
                <a:pPr marL="0" lvl="0" indent="0">
                  <a:buNone/>
                </a:pPr>
                <a:r>
                  <a:rPr lang="en-US" dirty="0"/>
                  <a:t>Now divide each plant into “trials” of 100 leaves.</a:t>
                </a:r>
              </a:p>
              <a:p>
                <a:pPr marL="0" lvl="0" indent="0">
                  <a:buNone/>
                </a:pPr>
                <a:r>
                  <a:rPr lang="en-US" dirty="0"/>
                  <a:t>Probability of counting a single leafhopper on a plant:</a:t>
                </a:r>
              </a:p>
              <a:p>
                <a:pPr marL="0" lvl="0" indent="0">
                  <a:buNone/>
                </a:pPr>
                <a:r>
                  <a:rPr lang="en-US" dirty="0"/>
                  <a:t>p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latin typeface="Cambria Math" panose="02040503050406030204" pitchFamily="18" charset="0"/>
                          </a:rPr>
                          <m:t>𝜆</m:t>
                        </m:r>
                      </m:num>
                      <m:den>
                        <m:r>
                          <a:rPr lang="ar-AE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ar-AE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= 4/100 = 0.04</a:t>
                </a:r>
              </a:p>
              <a:p>
                <a:pPr marL="0" lvl="0" indent="0">
                  <a:buNone/>
                </a:pPr>
                <a:r>
                  <a:rPr lang="en-US" dirty="0" err="1"/>
                  <a:t>dbinom</a:t>
                </a:r>
                <a:r>
                  <a:rPr lang="en-US" dirty="0"/>
                  <a:t>(1, 100, 0.04) = 0.070293</a:t>
                </a:r>
              </a:p>
              <a:p>
                <a:pPr marL="0" lvl="0" indent="0">
                  <a:buNone/>
                </a:pPr>
                <a:r>
                  <a:rPr lang="en-US" dirty="0" err="1"/>
                  <a:t>dpois</a:t>
                </a:r>
                <a:r>
                  <a:rPr lang="en-US" dirty="0"/>
                  <a:t>(1, lambda = 4) = 0.073263</a:t>
                </a:r>
              </a:p>
              <a:p>
                <a:pPr marL="0" lvl="0" indent="0">
                  <a:buNone/>
                </a:pPr>
                <a:endParaRPr lang="en-US" dirty="0"/>
              </a:p>
              <a:p>
                <a:pPr marL="0" lvl="0" indent="0">
                  <a:buNone/>
                </a:pPr>
                <a:r>
                  <a:rPr lang="en-US" dirty="0"/>
                  <a:t>1000 leaves per plant (getting closer to </a:t>
                </a:r>
                <a:r>
                  <a:rPr lang="en-US" dirty="0" err="1"/>
                  <a:t>poisson</a:t>
                </a:r>
                <a:r>
                  <a:rPr lang="en-US" dirty="0"/>
                  <a:t>):</a:t>
                </a:r>
              </a:p>
              <a:p>
                <a:pPr marL="0" lvl="0" indent="0">
                  <a:buNone/>
                </a:pPr>
                <a:r>
                  <a:rPr lang="en-US" dirty="0" err="1"/>
                  <a:t>dbinom</a:t>
                </a:r>
                <a:r>
                  <a:rPr lang="en-US" dirty="0"/>
                  <a:t>(1, 1000, 0.004) = 0.07296911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43662" y="1600201"/>
                <a:ext cx="5138737" cy="4525963"/>
              </a:xfrm>
              <a:blipFill>
                <a:blip r:embed="rId4"/>
                <a:stretch>
                  <a:fillRect l="-1232" t="-16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Online Media 6" descr="IMG_1937">
            <a:hlinkClick r:id="" action="ppaction://media"/>
            <a:extLst>
              <a:ext uri="{FF2B5EF4-FFF2-40B4-BE49-F238E27FC236}">
                <a16:creationId xmlns:a16="http://schemas.microsoft.com/office/drawing/2014/main" id="{FE81CD5B-3B57-D14C-979D-41F77EE056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0" y="1121569"/>
            <a:ext cx="5483225" cy="548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07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 Poisson GLM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t>Let’s return to the bank swallows, but instead of modeling extinctions, let’s just ask if the total number of colonies has changed.</a:t>
            </a:r>
          </a:p>
          <a:p>
            <a:pPr marL="1270000" lvl="0" indent="0">
              <a:buNone/>
            </a:pPr>
            <a:r>
              <a:rPr sz="1800">
                <a:latin typeface="Courier"/>
              </a:rPr>
              <a:t>birds </a:t>
            </a:r>
            <a:r>
              <a:rPr sz="1800" dirty="0">
                <a:latin typeface="Courier"/>
              </a:rPr>
              <a:t>&lt;-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read_csv</a:t>
            </a:r>
            <a:r>
              <a:rPr sz="1800" dirty="0">
                <a:latin typeface="Courier"/>
              </a:rPr>
              <a:t>(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here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"data"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</a:t>
            </a:r>
            <a:r>
              <a:rPr sz="1800" dirty="0" err="1">
                <a:solidFill>
                  <a:srgbClr val="4070A0"/>
                </a:solidFill>
                <a:latin typeface="Courier"/>
              </a:rPr>
              <a:t>BankSwallows.csv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</a:t>
            </a:r>
            <a:r>
              <a:rPr sz="1800" dirty="0">
                <a:latin typeface="Courier"/>
              </a:rPr>
              <a:t>))</a:t>
            </a:r>
            <a:br>
              <a:rPr dirty="0"/>
            </a:br>
            <a:r>
              <a:rPr sz="1800" b="1" dirty="0">
                <a:solidFill>
                  <a:srgbClr val="007020"/>
                </a:solidFill>
                <a:latin typeface="Courier"/>
              </a:rPr>
              <a:t>head</a:t>
            </a:r>
            <a:r>
              <a:rPr sz="1800" dirty="0">
                <a:latin typeface="Courier"/>
              </a:rPr>
              <a:t>(birds)</a:t>
            </a:r>
          </a:p>
          <a:p>
            <a:pPr marL="1270000" lvl="0" indent="0">
              <a:buNone/>
            </a:pPr>
            <a:r>
              <a:rPr sz="1800" dirty="0">
                <a:latin typeface="Courier"/>
              </a:rPr>
              <a:t>## # A </a:t>
            </a:r>
            <a:r>
              <a:rPr sz="1800" dirty="0" err="1">
                <a:latin typeface="Courier"/>
              </a:rPr>
              <a:t>tibble</a:t>
            </a:r>
            <a:r>
              <a:rPr sz="1800" dirty="0">
                <a:latin typeface="Courier"/>
              </a:rPr>
              <a:t>: 6 x 4
##    year period </a:t>
            </a:r>
            <a:r>
              <a:rPr sz="1800" dirty="0" err="1">
                <a:latin typeface="Courier"/>
              </a:rPr>
              <a:t>num_colonies</a:t>
            </a:r>
            <a:r>
              <a:rPr sz="1800" dirty="0">
                <a:latin typeface="Courier"/>
              </a:rPr>
              <a:t> </a:t>
            </a:r>
            <a:r>
              <a:rPr sz="1800" dirty="0" err="1">
                <a:latin typeface="Courier"/>
              </a:rPr>
              <a:t>num_extinct</a:t>
            </a:r>
            <a:r>
              <a:rPr sz="1800" dirty="0">
                <a:latin typeface="Courier"/>
              </a:rPr>
              <a:t>
##   &lt;</a:t>
            </a:r>
            <a:r>
              <a:rPr sz="1800" dirty="0" err="1">
                <a:latin typeface="Courier"/>
              </a:rPr>
              <a:t>dbl</a:t>
            </a:r>
            <a:r>
              <a:rPr sz="1800" dirty="0">
                <a:latin typeface="Courier"/>
              </a:rPr>
              <a:t>&gt; &lt;</a:t>
            </a:r>
            <a:r>
              <a:rPr sz="1800" dirty="0" err="1">
                <a:latin typeface="Courier"/>
              </a:rPr>
              <a:t>chr</a:t>
            </a:r>
            <a:r>
              <a:rPr sz="1800" dirty="0">
                <a:latin typeface="Courier"/>
              </a:rPr>
              <a:t>&gt;         &lt;</a:t>
            </a:r>
            <a:r>
              <a:rPr sz="1800" dirty="0" err="1">
                <a:latin typeface="Courier"/>
              </a:rPr>
              <a:t>dbl</a:t>
            </a:r>
            <a:r>
              <a:rPr sz="1800" dirty="0">
                <a:latin typeface="Courier"/>
              </a:rPr>
              <a:t>&gt;       &lt;</a:t>
            </a:r>
            <a:r>
              <a:rPr sz="1800" dirty="0" err="1">
                <a:latin typeface="Courier"/>
              </a:rPr>
              <a:t>dbl</a:t>
            </a:r>
            <a:r>
              <a:rPr sz="1800" dirty="0">
                <a:latin typeface="Courier"/>
              </a:rPr>
              <a:t>&gt;
## 1  1986 early            53          19
## 2  1987 early            49          35
## 3  1988 early            30          11
## 4  1989 early            23          11
## 5  1990 early            30          12
## 6  1991 early            36          11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704108" y="276016"/>
          <a:ext cx="5278582" cy="611695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717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16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689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year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# occupied colonies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# that went "extinct" (were not occupied in the next year)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1986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53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19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1987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49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35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1988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30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11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1989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23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11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1990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30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12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1991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36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11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endParaRPr lang="en-US" dirty="0"/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dirty="0"/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dirty="0"/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1996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42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32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1997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40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24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1998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38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34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1999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47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41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2000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33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16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2001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38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19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2002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44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35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pic>
        <p:nvPicPr>
          <p:cNvPr id="15370" name="Picture 10" descr="http://1.bp.blogspot.com/-qPsPMefRdMc/UXayPjRkuPI/AAAAAAAABUE/p5ef4I0-zPQ/s1600/Bank%2BSwallow%2BB326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510" y="276015"/>
            <a:ext cx="3228109" cy="24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72" name="Picture 12" descr="http://3.bp.blogspot.com/-1Fz-WJVITgM/TgDD4F1OBtI/AAAAAAAAEcw/MLnPWG37PiM/s1600/BankSwallow2773b.jpg"/>
          <p:cNvPicPr>
            <a:picLocks noChangeAspect="1" noChangeArrowheads="1"/>
          </p:cNvPicPr>
          <p:nvPr/>
        </p:nvPicPr>
        <p:blipFill rotWithShape="1"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8" t="12278" r="26936"/>
          <a:stretch/>
        </p:blipFill>
        <p:spPr bwMode="auto">
          <a:xfrm>
            <a:off x="7190510" y="2770890"/>
            <a:ext cx="3228109" cy="3959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8862342-F8E4-9342-B7F9-BD5231E632D2}"/>
              </a:ext>
            </a:extLst>
          </p:cNvPr>
          <p:cNvSpPr/>
          <p:nvPr/>
        </p:nvSpPr>
        <p:spPr>
          <a:xfrm>
            <a:off x="7192970" y="2968347"/>
            <a:ext cx="3304309" cy="3508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venir Next" panose="020B0503020202020204" pitchFamily="34" charset="0"/>
                <a:cs typeface="Calibri" panose="020F0502020204030204" pitchFamily="34" charset="0"/>
              </a:rPr>
              <a:t>Example 1</a:t>
            </a:r>
            <a:r>
              <a:rPr lang="en-US" dirty="0">
                <a:latin typeface="Avenir Next" panose="020B0503020202020204" pitchFamily="34" charset="0"/>
                <a:cs typeface="Calibri" panose="020F0502020204030204" pitchFamily="34" charset="0"/>
              </a:rPr>
              <a:t>: First use math, then use a GLM…</a:t>
            </a:r>
          </a:p>
          <a:p>
            <a:endParaRPr lang="en-US" sz="800" dirty="0">
              <a:latin typeface="Avenir Next" panose="020B050302020202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Avenir Next" panose="020B0503020202020204" pitchFamily="34" charset="0"/>
                <a:cs typeface="Calibri" panose="020F0502020204030204" pitchFamily="34" charset="0"/>
              </a:rPr>
              <a:t>What is the mean number of occupied colonies? </a:t>
            </a:r>
          </a:p>
          <a:p>
            <a:pPr marL="342900" indent="-342900">
              <a:buAutoNum type="arabicPeriod"/>
            </a:pPr>
            <a:endParaRPr lang="en-US" sz="800" dirty="0">
              <a:latin typeface="Avenir Next" panose="020B050302020202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Avenir Next" panose="020B0503020202020204" pitchFamily="34" charset="0"/>
                <a:cs typeface="Calibri" panose="020F0502020204030204" pitchFamily="34" charset="0"/>
              </a:rPr>
              <a:t>What is the mean number of occupied colonies in the early (1986-1991) vs. later (1996-2002) years?</a:t>
            </a:r>
          </a:p>
          <a:p>
            <a:pPr marL="342900" indent="-342900">
              <a:buAutoNum type="arabicPeriod"/>
            </a:pPr>
            <a:endParaRPr lang="en-US" sz="800" dirty="0">
              <a:latin typeface="Avenir Next" panose="020B050302020202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Avenir Next" panose="020B0503020202020204" pitchFamily="34" charset="0"/>
                <a:cs typeface="Calibri" panose="020F0502020204030204" pitchFamily="34" charset="0"/>
              </a:rPr>
              <a:t>What is the mean number of occupied colonies/year?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22E4D6-7CA7-D341-9071-04F5ECF39005}"/>
              </a:ext>
            </a:extLst>
          </p:cNvPr>
          <p:cNvSpPr/>
          <p:nvPr/>
        </p:nvSpPr>
        <p:spPr>
          <a:xfrm>
            <a:off x="7190509" y="2025830"/>
            <a:ext cx="33805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 the “</a:t>
            </a:r>
            <a:r>
              <a:rPr lang="en-US" dirty="0" err="1">
                <a:solidFill>
                  <a:schemeClr val="bg1"/>
                </a:solidFill>
              </a:rPr>
              <a:t>BankSwallows.csv</a:t>
            </a:r>
            <a:r>
              <a:rPr lang="en-US" dirty="0">
                <a:solidFill>
                  <a:schemeClr val="bg1"/>
                </a:solidFill>
              </a:rPr>
              <a:t>” dataset on Canvas</a:t>
            </a:r>
          </a:p>
        </p:txBody>
      </p:sp>
    </p:spTree>
    <p:extLst>
      <p:ext uri="{BB962C8B-B14F-4D97-AF65-F5344CB8AC3E}">
        <p14:creationId xmlns:p14="http://schemas.microsoft.com/office/powerpoint/2010/main" val="1663635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1: bank swallows, Poisson GLM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dirty="0"/>
              <a:t>Model 1: mean number of colonies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m1 &lt;-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glm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num_colonies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~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dirty="0">
                <a:solidFill>
                  <a:srgbClr val="40A070"/>
                </a:solidFill>
                <a:latin typeface="Courier"/>
              </a:rPr>
              <a:t>1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family =</a:t>
            </a:r>
            <a:r>
              <a:rPr sz="1800" dirty="0"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poisson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link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"log"</a:t>
            </a:r>
            <a:r>
              <a:rPr sz="1800" dirty="0">
                <a:latin typeface="Courier"/>
              </a:rPr>
              <a:t>),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data =</a:t>
            </a:r>
            <a:r>
              <a:rPr sz="1800" dirty="0">
                <a:latin typeface="Courier"/>
              </a:rPr>
              <a:t> birds)</a:t>
            </a:r>
            <a:br>
              <a:rPr dirty="0"/>
            </a:br>
            <a:r>
              <a:rPr sz="1800" b="1" dirty="0" err="1">
                <a:solidFill>
                  <a:srgbClr val="007020"/>
                </a:solidFill>
                <a:latin typeface="Courier"/>
              </a:rPr>
              <a:t>coef</a:t>
            </a:r>
            <a:r>
              <a:rPr sz="1800" dirty="0">
                <a:latin typeface="Courier"/>
              </a:rPr>
              <a:t>(m1)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## (Intercept) 
##    3.655641</a:t>
            </a:r>
          </a:p>
          <a:p>
            <a:pPr marL="457200" lvl="0" indent="0">
              <a:buNone/>
            </a:pPr>
            <a:r>
              <a:rPr sz="1800" b="1" dirty="0">
                <a:solidFill>
                  <a:srgbClr val="007020"/>
                </a:solidFill>
                <a:latin typeface="Courier"/>
              </a:rPr>
              <a:t>exp</a:t>
            </a:r>
            <a:r>
              <a:rPr sz="1800" dirty="0">
                <a:latin typeface="Courier"/>
              </a:rPr>
              <a:t>(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coef</a:t>
            </a:r>
            <a:r>
              <a:rPr sz="1800" dirty="0">
                <a:latin typeface="Courier"/>
              </a:rPr>
              <a:t>(m1))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## (Intercept) 
##    38.69231</a:t>
            </a:r>
          </a:p>
          <a:p>
            <a:pPr marL="0" lvl="0" indent="0">
              <a:buNone/>
            </a:pPr>
            <a:r>
              <a:rPr dirty="0"/>
              <a:t>This is just the mean number of colonies</a:t>
            </a:r>
          </a:p>
          <a:p>
            <a:pPr marL="457200" lvl="0" indent="0">
              <a:buNone/>
            </a:pPr>
            <a:r>
              <a:rPr sz="1800" b="1" dirty="0">
                <a:solidFill>
                  <a:srgbClr val="007020"/>
                </a:solidFill>
                <a:latin typeface="Courier"/>
              </a:rPr>
              <a:t>mean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birds</a:t>
            </a:r>
            <a:r>
              <a:rPr sz="1800" dirty="0" err="1">
                <a:solidFill>
                  <a:srgbClr val="666666"/>
                </a:solidFill>
                <a:latin typeface="Courier"/>
              </a:rPr>
              <a:t>$</a:t>
            </a:r>
            <a:r>
              <a:rPr sz="1800" dirty="0" err="1">
                <a:latin typeface="Courier"/>
              </a:rPr>
              <a:t>num_colonies</a:t>
            </a:r>
            <a:r>
              <a:rPr sz="1800" dirty="0">
                <a:latin typeface="Courier"/>
              </a:rPr>
              <a:t>)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## [1] 38.69231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Example 1: bank swallows, Poisson GLM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dirty="0"/>
              <a:t>Model 2: different means for early vs. late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m2 &lt;-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glm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num_colonies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~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dirty="0">
                <a:solidFill>
                  <a:srgbClr val="40A070"/>
                </a:solidFill>
                <a:latin typeface="Courier"/>
              </a:rPr>
              <a:t>-1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dirty="0">
                <a:latin typeface="Courier"/>
              </a:rPr>
              <a:t>period,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family =</a:t>
            </a:r>
            <a:r>
              <a:rPr sz="1800" dirty="0">
                <a:latin typeface="Courier"/>
              </a:rPr>
              <a:t> </a:t>
            </a:r>
            <a:r>
              <a:rPr sz="1800" dirty="0" err="1">
                <a:latin typeface="Courier"/>
              </a:rPr>
              <a:t>poisson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data =</a:t>
            </a:r>
            <a:r>
              <a:rPr sz="1800" dirty="0">
                <a:latin typeface="Courier"/>
              </a:rPr>
              <a:t> birds)</a:t>
            </a:r>
            <a:br>
              <a:rPr dirty="0"/>
            </a:br>
            <a:r>
              <a:rPr sz="1800" b="1" dirty="0" err="1">
                <a:solidFill>
                  <a:srgbClr val="007020"/>
                </a:solidFill>
                <a:latin typeface="Courier"/>
              </a:rPr>
              <a:t>coef</a:t>
            </a:r>
            <a:r>
              <a:rPr sz="1800" dirty="0">
                <a:latin typeface="Courier"/>
              </a:rPr>
              <a:t>(m2)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## </a:t>
            </a:r>
            <a:r>
              <a:rPr sz="1800" dirty="0" err="1">
                <a:latin typeface="Courier"/>
              </a:rPr>
              <a:t>periodearly</a:t>
            </a:r>
            <a:r>
              <a:rPr sz="1800" dirty="0">
                <a:latin typeface="Courier"/>
              </a:rPr>
              <a:t>  </a:t>
            </a:r>
            <a:r>
              <a:rPr sz="1800" dirty="0" err="1">
                <a:latin typeface="Courier"/>
              </a:rPr>
              <a:t>periodlate</a:t>
            </a:r>
            <a:r>
              <a:rPr sz="1800" dirty="0">
                <a:latin typeface="Courier"/>
              </a:rPr>
              <a:t> 
##    3.606403    3.695997</a:t>
            </a:r>
          </a:p>
          <a:p>
            <a:pPr marL="457200" lvl="0" indent="0">
              <a:buNone/>
            </a:pPr>
            <a:r>
              <a:rPr sz="1800" b="1" dirty="0">
                <a:solidFill>
                  <a:srgbClr val="007020"/>
                </a:solidFill>
                <a:latin typeface="Courier"/>
              </a:rPr>
              <a:t>exp</a:t>
            </a:r>
            <a:r>
              <a:rPr sz="1800" dirty="0">
                <a:latin typeface="Courier"/>
              </a:rPr>
              <a:t>(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coef</a:t>
            </a:r>
            <a:r>
              <a:rPr sz="1800" dirty="0">
                <a:latin typeface="Courier"/>
              </a:rPr>
              <a:t>(m2))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## </a:t>
            </a:r>
            <a:r>
              <a:rPr sz="1800" dirty="0" err="1">
                <a:latin typeface="Courier"/>
              </a:rPr>
              <a:t>periodearly</a:t>
            </a:r>
            <a:r>
              <a:rPr sz="1800" dirty="0">
                <a:latin typeface="Courier"/>
              </a:rPr>
              <a:t>  </a:t>
            </a:r>
            <a:r>
              <a:rPr sz="1800" dirty="0" err="1">
                <a:latin typeface="Courier"/>
              </a:rPr>
              <a:t>periodlate</a:t>
            </a:r>
            <a:r>
              <a:rPr sz="1800" dirty="0">
                <a:latin typeface="Courier"/>
              </a:rPr>
              <a:t> 
##    36.83333    40.28571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Example 1: bank swallows, Poisson GLM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dirty="0"/>
              <a:t>Model 2: different means for early vs. late</a:t>
            </a:r>
          </a:p>
          <a:p>
            <a:pPr marL="0" lvl="0" indent="0">
              <a:buNone/>
            </a:pPr>
            <a:r>
              <a:rPr dirty="0"/>
              <a:t>Compare to means estimated from raw data: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birds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%&gt;%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group_by</a:t>
            </a:r>
            <a:r>
              <a:rPr sz="1800" dirty="0">
                <a:latin typeface="Courier"/>
              </a:rPr>
              <a:t>(period)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%&gt;%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summarize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solidFill>
                  <a:srgbClr val="902000"/>
                </a:solidFill>
                <a:latin typeface="Courier"/>
              </a:rPr>
              <a:t>mean_colonies</a:t>
            </a:r>
            <a:r>
              <a:rPr sz="1800" dirty="0">
                <a:solidFill>
                  <a:srgbClr val="902000"/>
                </a:solidFill>
                <a:latin typeface="Courier"/>
              </a:rPr>
              <a:t> =</a:t>
            </a:r>
            <a:r>
              <a:rPr sz="1800" dirty="0">
                <a:latin typeface="Courier"/>
              </a:rPr>
              <a:t>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mean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num_colonies</a:t>
            </a:r>
            <a:r>
              <a:rPr sz="1800" dirty="0">
                <a:latin typeface="Courier"/>
              </a:rPr>
              <a:t>))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## # A </a:t>
            </a:r>
            <a:r>
              <a:rPr sz="1800" dirty="0" err="1">
                <a:latin typeface="Courier"/>
              </a:rPr>
              <a:t>tibble</a:t>
            </a:r>
            <a:r>
              <a:rPr sz="1800" dirty="0">
                <a:latin typeface="Courier"/>
              </a:rPr>
              <a:t>: 2 x 2
##   period </a:t>
            </a:r>
            <a:r>
              <a:rPr sz="1800" dirty="0" err="1">
                <a:latin typeface="Courier"/>
              </a:rPr>
              <a:t>mean_colonies</a:t>
            </a:r>
            <a:r>
              <a:rPr sz="1800" dirty="0">
                <a:latin typeface="Courier"/>
              </a:rPr>
              <a:t>
##   &lt;</a:t>
            </a:r>
            <a:r>
              <a:rPr sz="1800" dirty="0" err="1">
                <a:latin typeface="Courier"/>
              </a:rPr>
              <a:t>chr</a:t>
            </a:r>
            <a:r>
              <a:rPr sz="1800" dirty="0">
                <a:latin typeface="Courier"/>
              </a:rPr>
              <a:t>&gt;          &lt;</a:t>
            </a:r>
            <a:r>
              <a:rPr sz="1800" dirty="0" err="1">
                <a:latin typeface="Courier"/>
              </a:rPr>
              <a:t>dbl</a:t>
            </a:r>
            <a:r>
              <a:rPr sz="1800" dirty="0">
                <a:latin typeface="Courier"/>
              </a:rPr>
              <a:t>&gt;
## 1 early           36.8
## 2 late            40.3</a:t>
            </a:r>
          </a:p>
          <a:p>
            <a:pPr marL="0" lvl="0" indent="0">
              <a:buNone/>
            </a:pPr>
            <a:r>
              <a:rPr dirty="0"/>
              <a:t>No difference between early and late.</a:t>
            </a:r>
          </a:p>
        </p:txBody>
      </p:sp>
    </p:spTree>
    <p:extLst>
      <p:ext uri="{BB962C8B-B14F-4D97-AF65-F5344CB8AC3E}">
        <p14:creationId xmlns:p14="http://schemas.microsoft.com/office/powerpoint/2010/main" val="1757414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Example 1: bank swallows, Poisson GLM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dirty="0"/>
              <a:t>Model 2: different means for early vs. late</a:t>
            </a:r>
          </a:p>
          <a:p>
            <a:pPr marL="457200" lvl="0" indent="0">
              <a:buNone/>
            </a:pPr>
            <a:r>
              <a:rPr sz="1800" b="1" dirty="0" err="1">
                <a:solidFill>
                  <a:srgbClr val="007020"/>
                </a:solidFill>
                <a:latin typeface="Courier"/>
              </a:rPr>
              <a:t>lrtest</a:t>
            </a:r>
            <a:r>
              <a:rPr sz="1800" dirty="0">
                <a:latin typeface="Courier"/>
              </a:rPr>
              <a:t>(m1, m2)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## Likelihood ratio test
## 
## Model 1: </a:t>
            </a:r>
            <a:r>
              <a:rPr sz="1800" dirty="0" err="1">
                <a:latin typeface="Courier"/>
              </a:rPr>
              <a:t>num_colonies</a:t>
            </a:r>
            <a:r>
              <a:rPr sz="1800" dirty="0">
                <a:latin typeface="Courier"/>
              </a:rPr>
              <a:t> ~ 1
## Model 2: </a:t>
            </a:r>
            <a:r>
              <a:rPr sz="1800" dirty="0" err="1">
                <a:latin typeface="Courier"/>
              </a:rPr>
              <a:t>num_colonies</a:t>
            </a:r>
            <a:r>
              <a:rPr sz="1800" dirty="0">
                <a:latin typeface="Courier"/>
              </a:rPr>
              <a:t> ~ -1 + period
##   #Df  </a:t>
            </a:r>
            <a:r>
              <a:rPr sz="1800" dirty="0" err="1">
                <a:latin typeface="Courier"/>
              </a:rPr>
              <a:t>LogLik</a:t>
            </a:r>
            <a:r>
              <a:rPr sz="1800" dirty="0">
                <a:latin typeface="Courier"/>
              </a:rPr>
              <a:t> Df  </a:t>
            </a:r>
            <a:r>
              <a:rPr sz="1800" dirty="0" err="1">
                <a:latin typeface="Courier"/>
              </a:rPr>
              <a:t>Chisq</a:t>
            </a:r>
            <a:r>
              <a:rPr sz="1800" dirty="0">
                <a:latin typeface="Courier"/>
              </a:rPr>
              <a:t> </a:t>
            </a:r>
            <a:r>
              <a:rPr sz="1800" dirty="0" err="1">
                <a:latin typeface="Courier"/>
              </a:rPr>
              <a:t>Pr</a:t>
            </a:r>
            <a:r>
              <a:rPr sz="1800" dirty="0">
                <a:latin typeface="Courier"/>
              </a:rPr>
              <a:t>(&gt;</a:t>
            </a:r>
            <a:r>
              <a:rPr sz="1800" dirty="0" err="1">
                <a:latin typeface="Courier"/>
              </a:rPr>
              <a:t>Chisq</a:t>
            </a:r>
            <a:r>
              <a:rPr sz="1800" dirty="0">
                <a:latin typeface="Courier"/>
              </a:rPr>
              <a:t>)
## 1   1 -46.956                     
## 2   2 -46.457  1 0.9978     0.3178</a:t>
            </a:r>
          </a:p>
          <a:p>
            <a:pPr marL="0" lvl="0" indent="0">
              <a:buNone/>
            </a:pPr>
            <a:r>
              <a:rPr dirty="0"/>
              <a:t>No difference between early and late.</a:t>
            </a:r>
          </a:p>
        </p:txBody>
      </p:sp>
    </p:spTree>
    <p:extLst>
      <p:ext uri="{BB962C8B-B14F-4D97-AF65-F5344CB8AC3E}">
        <p14:creationId xmlns:p14="http://schemas.microsoft.com/office/powerpoint/2010/main" val="214193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2F93D-FAF8-0841-834F-53F1297A3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6FAD8-760A-0C43-B71F-E7DEAF69A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 1 on Thurs Feb 27</a:t>
            </a:r>
          </a:p>
          <a:p>
            <a:r>
              <a:rPr lang="en-US" dirty="0"/>
              <a:t>Old exams posted on Canvas</a:t>
            </a:r>
          </a:p>
          <a:p>
            <a:r>
              <a:rPr lang="en-US" dirty="0"/>
              <a:t>Scope will be what we get through today (i.e. expect at least one Poisson question)</a:t>
            </a:r>
          </a:p>
          <a:p>
            <a:r>
              <a:rPr lang="en-US" dirty="0"/>
              <a:t>No lecture Thursday, yes lab Thursday</a:t>
            </a:r>
          </a:p>
          <a:p>
            <a:r>
              <a:rPr lang="en-US" dirty="0"/>
              <a:t>Review session Wednesday the 26</a:t>
            </a:r>
            <a:r>
              <a:rPr lang="en-US" baseline="30000" dirty="0"/>
              <a:t>th</a:t>
            </a:r>
            <a:r>
              <a:rPr lang="en-US" dirty="0"/>
              <a:t> ?</a:t>
            </a:r>
          </a:p>
          <a:p>
            <a:pPr lvl="1"/>
            <a:r>
              <a:rPr lang="en-US" dirty="0"/>
              <a:t>Morning or 4:30 – 6:00?</a:t>
            </a:r>
          </a:p>
          <a:p>
            <a:r>
              <a:rPr lang="en-US" dirty="0" err="1"/>
              <a:t>Homeworks</a:t>
            </a:r>
            <a:r>
              <a:rPr lang="en-US" dirty="0"/>
              <a:t> are graded, will upload solutions after class</a:t>
            </a:r>
          </a:p>
          <a:p>
            <a:pPr lvl="1"/>
            <a:r>
              <a:rPr lang="en-US" dirty="0"/>
              <a:t>Distinguish between MLE and likelihood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279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1: bank swallows, Poisson GLM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dirty="0"/>
              <a:t>Model 3: mean number of colonies by year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m3 &lt;-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glm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num_colonies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~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dirty="0">
                <a:solidFill>
                  <a:srgbClr val="40A070"/>
                </a:solidFill>
                <a:latin typeface="Courier"/>
              </a:rPr>
              <a:t>-1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as.factor</a:t>
            </a:r>
            <a:r>
              <a:rPr sz="1800" dirty="0">
                <a:latin typeface="Courier"/>
              </a:rPr>
              <a:t>(year),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family =</a:t>
            </a:r>
            <a:r>
              <a:rPr sz="1800" dirty="0">
                <a:latin typeface="Courier"/>
              </a:rPr>
              <a:t> </a:t>
            </a:r>
            <a:r>
              <a:rPr sz="1800" dirty="0" err="1">
                <a:latin typeface="Courier"/>
              </a:rPr>
              <a:t>poisson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data =</a:t>
            </a:r>
            <a:r>
              <a:rPr sz="1800" dirty="0">
                <a:latin typeface="Courier"/>
              </a:rPr>
              <a:t> birds)</a:t>
            </a:r>
            <a:br>
              <a:rPr dirty="0"/>
            </a:br>
            <a:r>
              <a:rPr sz="1800" b="1" dirty="0">
                <a:solidFill>
                  <a:srgbClr val="007020"/>
                </a:solidFill>
                <a:latin typeface="Courier"/>
              </a:rPr>
              <a:t>exp</a:t>
            </a:r>
            <a:r>
              <a:rPr sz="1800" dirty="0">
                <a:latin typeface="Courier"/>
              </a:rPr>
              <a:t>(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coef</a:t>
            </a:r>
            <a:r>
              <a:rPr sz="1800" dirty="0">
                <a:latin typeface="Courier"/>
              </a:rPr>
              <a:t>(m3))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##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(year)1986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(year)1987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(year)1988 
##                  53                  49                  30 
##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(year)1989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(year)1990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(year)1991 
##                  23                  30                  36 
##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(year)1996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(year)1997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(year)1998 
##                  42                  40                  38 
##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(year)1999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(year)2000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(year)2001 
##                  47                  33                  38 
## </a:t>
            </a:r>
            <a:r>
              <a:rPr sz="1800" dirty="0" err="1">
                <a:latin typeface="Courier"/>
              </a:rPr>
              <a:t>as.factor</a:t>
            </a:r>
            <a:r>
              <a:rPr sz="1800" dirty="0">
                <a:latin typeface="Courier"/>
              </a:rPr>
              <a:t>(year)2002 
##                  44</a:t>
            </a:r>
          </a:p>
          <a:p>
            <a:pPr marL="0" lvl="0" indent="0">
              <a:buNone/>
            </a:pPr>
            <a:r>
              <a:rPr dirty="0"/>
              <a:t>This just gives us back our original data since there is only 1 row per year!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1: bank swallows, Poisson GLM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dirty="0"/>
              <a:t>Model 4: trend through time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m4 &lt;-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glm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num_colonies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~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dirty="0">
                <a:latin typeface="Courier"/>
              </a:rPr>
              <a:t>year,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family =</a:t>
            </a:r>
            <a:r>
              <a:rPr sz="1800" dirty="0">
                <a:latin typeface="Courier"/>
              </a:rPr>
              <a:t> </a:t>
            </a:r>
            <a:r>
              <a:rPr sz="1800" dirty="0" err="1">
                <a:latin typeface="Courier"/>
              </a:rPr>
              <a:t>poisson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data =</a:t>
            </a:r>
            <a:r>
              <a:rPr sz="1800" dirty="0">
                <a:latin typeface="Courier"/>
              </a:rPr>
              <a:t> birds)</a:t>
            </a:r>
            <a:br>
              <a:rPr dirty="0"/>
            </a:br>
            <a:r>
              <a:rPr sz="1800" b="1" dirty="0" err="1">
                <a:solidFill>
                  <a:srgbClr val="007020"/>
                </a:solidFill>
                <a:latin typeface="Courier"/>
              </a:rPr>
              <a:t>coef</a:t>
            </a:r>
            <a:r>
              <a:rPr sz="1800" dirty="0">
                <a:latin typeface="Courier"/>
              </a:rPr>
              <a:t>(m4)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## (Intercept)        year 
## -1.43041009  0.00255043</a:t>
            </a:r>
          </a:p>
          <a:p>
            <a:pPr marL="0" lvl="0" indent="0">
              <a:buNone/>
            </a:pPr>
            <a:r>
              <a:rPr dirty="0"/>
              <a:t>Intercept and slope on log-scale</a:t>
            </a:r>
          </a:p>
          <a:p>
            <a:pPr marL="457200" lvl="0" indent="0">
              <a:buNone/>
            </a:pPr>
            <a:r>
              <a:rPr sz="1800" dirty="0" err="1">
                <a:latin typeface="Courier"/>
              </a:rPr>
              <a:t>bbmle</a:t>
            </a:r>
            <a:r>
              <a:rPr sz="1800" dirty="0">
                <a:solidFill>
                  <a:srgbClr val="666666"/>
                </a:solidFill>
                <a:latin typeface="Courier"/>
              </a:rPr>
              <a:t>::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ICtab</a:t>
            </a:r>
            <a:r>
              <a:rPr sz="1800" dirty="0">
                <a:latin typeface="Courier"/>
              </a:rPr>
              <a:t>(m1, m2, m3, m4)</a:t>
            </a:r>
          </a:p>
          <a:p>
            <a:pPr marL="457200" lvl="0" indent="0">
              <a:buNone/>
            </a:pPr>
            <a:r>
              <a:rPr sz="1800" dirty="0">
                <a:latin typeface="Courier"/>
              </a:rPr>
              <a:t>##    </a:t>
            </a:r>
            <a:r>
              <a:rPr sz="1800" dirty="0" err="1">
                <a:latin typeface="Courier"/>
              </a:rPr>
              <a:t>dAIC</a:t>
            </a:r>
            <a:r>
              <a:rPr sz="1800" dirty="0">
                <a:latin typeface="Courier"/>
              </a:rPr>
              <a:t> df
## m1  0.0 1 
## m2  1.0 2 
## m3  1.3 13
## m4  1.9 2</a:t>
            </a:r>
          </a:p>
          <a:p>
            <a:pPr marL="0" lvl="0" indent="0">
              <a:buNone/>
            </a:pPr>
            <a:r>
              <a:rPr dirty="0"/>
              <a:t>Model 1 “wins”, but all other models can’t be discarded because they are within 2 </a:t>
            </a:r>
            <a:r>
              <a:rPr dirty="0" err="1"/>
              <a:t>dAIC</a:t>
            </a:r>
            <a:r>
              <a:rPr dirty="0"/>
              <a:t> of the winner.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57749"/>
          </a:xfrm>
        </p:spPr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/>
              <a:t>Example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32387"/>
            <a:ext cx="10972800" cy="501445"/>
          </a:xfrm>
        </p:spPr>
        <p:txBody>
          <a:bodyPr/>
          <a:lstStyle/>
          <a:p>
            <a:pPr marL="0" lvl="0" indent="0" algn="ctr">
              <a:spcBef>
                <a:spcPts val="3000"/>
              </a:spcBef>
              <a:buNone/>
            </a:pPr>
            <a:r>
              <a:rPr b="1" dirty="0"/>
              <a:t>Counts of butterfly eggs per 1m</a:t>
            </a:r>
            <a:r>
              <a:rPr b="1" baseline="30000" dirty="0"/>
              <a:t>2</a:t>
            </a:r>
            <a:r>
              <a:rPr b="1" dirty="0"/>
              <a:t> plot (uniform sampling effort)</a:t>
            </a:r>
          </a:p>
        </p:txBody>
      </p:sp>
      <p:pic>
        <p:nvPicPr>
          <p:cNvPr id="4" name="Picture 3" descr="taylors.tiff">
            <a:extLst>
              <a:ext uri="{FF2B5EF4-FFF2-40B4-BE49-F238E27FC236}">
                <a16:creationId xmlns:a16="http://schemas.microsoft.com/office/drawing/2014/main" id="{D24FA887-8BF9-4E40-85C5-3F01E5A52A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" r="2251"/>
          <a:stretch/>
        </p:blipFill>
        <p:spPr>
          <a:xfrm>
            <a:off x="2514346" y="1676400"/>
            <a:ext cx="7163308" cy="518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968501" y="467465"/>
            <a:ext cx="83184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3">
                  <a:lumMod val="50000"/>
                </a:schemeClr>
              </a:buClr>
            </a:pP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 2: Counts of butterfly eggs per 1-m</a:t>
            </a:r>
            <a:r>
              <a:rPr lang="en-US" sz="2400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plot</a:t>
            </a:r>
          </a:p>
          <a:p>
            <a:pPr>
              <a:buClr>
                <a:schemeClr val="accent3">
                  <a:lumMod val="50000"/>
                </a:schemeClr>
              </a:buClr>
            </a:pP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	(uniform sampling effort)</a:t>
            </a:r>
          </a:p>
          <a:p>
            <a:pPr>
              <a:buClr>
                <a:schemeClr val="accent3">
                  <a:lumMod val="50000"/>
                </a:schemeClr>
              </a:buClr>
            </a:pPr>
            <a:endParaRPr lang="en-US" sz="24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accent3">
                  <a:lumMod val="50000"/>
                </a:schemeClr>
              </a:buClr>
            </a:pPr>
            <a:endParaRPr lang="en-US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Clr>
                <a:schemeClr val="accent3">
                  <a:lumMod val="50000"/>
                </a:schemeClr>
              </a:buClr>
              <a:buAutoNum type="arabicPeriod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How many eggs were found in 2010 in plots where herbicide was used versus no herbicide was used?</a:t>
            </a:r>
          </a:p>
          <a:p>
            <a:pPr marL="457200" indent="-457200">
              <a:buClr>
                <a:schemeClr val="accent3">
                  <a:lumMod val="50000"/>
                </a:schemeClr>
              </a:buClr>
              <a:buAutoNum type="arabicPeriod"/>
            </a:pP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Clr>
                <a:schemeClr val="accent3">
                  <a:lumMod val="50000"/>
                </a:schemeClr>
              </a:buClr>
              <a:buAutoNum type="arabicPeriod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Use a likelihood ratio test to compare the model above to a null model in which there is no effect of treatment on the number of eggs counted in 2010.</a:t>
            </a:r>
          </a:p>
          <a:p>
            <a:pPr>
              <a:buClr>
                <a:schemeClr val="accent3">
                  <a:lumMod val="50000"/>
                </a:schemeClr>
              </a:buClr>
            </a:pPr>
            <a:endParaRPr lang="en-US" sz="2800" dirty="0"/>
          </a:p>
          <a:p>
            <a:pPr>
              <a:buClr>
                <a:schemeClr val="accent3">
                  <a:lumMod val="50000"/>
                </a:schemeClr>
              </a:buClr>
            </a:pPr>
            <a:endParaRPr lang="en-US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5" descr="http://3.bp.blogspot.com/-ZYBu4g7GciM/USFZULMBa4I/AAAAAAAAAYA/OXSorBfElKc/s1600/Euphydryas%20editha%20colonia%20%20MD%20RC2.JPG">
            <a:extLst>
              <a:ext uri="{FF2B5EF4-FFF2-40B4-BE49-F238E27FC236}">
                <a16:creationId xmlns:a16="http://schemas.microsoft.com/office/drawing/2014/main" id="{1622ADB1-617B-D54D-A07E-4993AE2AB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4176604"/>
            <a:ext cx="3125310" cy="237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E0ECCD0-E40E-D145-A336-55F151A4B5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5136" y="4176602"/>
            <a:ext cx="3568465" cy="23765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51345E-D38A-8E40-865A-96F7272546E4}"/>
              </a:ext>
            </a:extLst>
          </p:cNvPr>
          <p:cNvSpPr txBox="1"/>
          <p:nvPr/>
        </p:nvSpPr>
        <p:spPr>
          <a:xfrm>
            <a:off x="4038600" y="3795602"/>
            <a:ext cx="4622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Taylor’s checkerspot (</a:t>
            </a:r>
            <a:r>
              <a:rPr lang="en-US" i="1" dirty="0" err="1"/>
              <a:t>Euphydryas</a:t>
            </a:r>
            <a:r>
              <a:rPr lang="en-US" i="1" dirty="0"/>
              <a:t> </a:t>
            </a:r>
            <a:r>
              <a:rPr lang="en-US" i="1" dirty="0" err="1"/>
              <a:t>editha</a:t>
            </a:r>
            <a:r>
              <a:rPr lang="en-US" i="1" dirty="0"/>
              <a:t> </a:t>
            </a:r>
            <a:r>
              <a:rPr lang="en-US" i="1" dirty="0" err="1"/>
              <a:t>taylori</a:t>
            </a:r>
            <a:r>
              <a:rPr lang="en-US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AC7CFF-3971-9D4E-8E86-46D5361F022E}"/>
              </a:ext>
            </a:extLst>
          </p:cNvPr>
          <p:cNvSpPr/>
          <p:nvPr/>
        </p:nvSpPr>
        <p:spPr>
          <a:xfrm>
            <a:off x="1828801" y="1371600"/>
            <a:ext cx="52166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Use the “</a:t>
            </a:r>
            <a:r>
              <a:rPr lang="en-US" dirty="0" err="1"/>
              <a:t>butterfly_herbicides.csv</a:t>
            </a:r>
            <a:r>
              <a:rPr lang="en-US" dirty="0"/>
              <a:t>” dataset on Canvas:</a:t>
            </a:r>
          </a:p>
        </p:txBody>
      </p:sp>
    </p:spTree>
    <p:extLst>
      <p:ext uri="{BB962C8B-B14F-4D97-AF65-F5344CB8AC3E}">
        <p14:creationId xmlns:p14="http://schemas.microsoft.com/office/powerpoint/2010/main" val="38790468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702F9E-4EF4-8D4F-A4BB-27AFF5A55D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46" r="12727"/>
          <a:stretch/>
        </p:blipFill>
        <p:spPr>
          <a:xfrm>
            <a:off x="7239000" y="2365721"/>
            <a:ext cx="2824376" cy="3127664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62E28AE-0A21-5D4A-A85F-823EFE1183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4546569"/>
              </p:ext>
            </p:extLst>
          </p:nvPr>
        </p:nvGraphicFramePr>
        <p:xfrm>
          <a:off x="2362201" y="2042651"/>
          <a:ext cx="4294909" cy="377380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1750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42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0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3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year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# bees seen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# hours watching plants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bees/hour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1999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6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12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0.50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2000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20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 dirty="0">
                          <a:effectLst/>
                        </a:rPr>
                        <a:t>38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0.53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2001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 dirty="0">
                          <a:effectLst/>
                        </a:rPr>
                        <a:t>39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48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0.81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2002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 dirty="0">
                          <a:effectLst/>
                        </a:rPr>
                        <a:t>62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46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1.35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2004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41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46.5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0.88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2005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 dirty="0">
                          <a:effectLst/>
                        </a:rPr>
                        <a:t>28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31.5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0.89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2006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 dirty="0">
                          <a:effectLst/>
                        </a:rPr>
                        <a:t>127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55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2.31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2007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 dirty="0">
                          <a:effectLst/>
                        </a:rPr>
                        <a:t>58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>
                          <a:effectLst/>
                        </a:rPr>
                        <a:t>60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200" u="none" strike="noStrike" dirty="0">
                          <a:effectLst/>
                        </a:rPr>
                        <a:t>0.97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98CFD67F-6E57-DE48-9288-0902A633A644}"/>
              </a:ext>
            </a:extLst>
          </p:cNvPr>
          <p:cNvSpPr/>
          <p:nvPr/>
        </p:nvSpPr>
        <p:spPr>
          <a:xfrm>
            <a:off x="4115394" y="6005051"/>
            <a:ext cx="39612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accent3">
                  <a:lumMod val="50000"/>
                </a:schemeClr>
              </a:buClr>
            </a:pP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Number of bees/hour is </a:t>
            </a:r>
            <a:r>
              <a:rPr lang="en-US" sz="24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rate…</a:t>
            </a:r>
            <a:endParaRPr lang="en-US" sz="24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1A72C55-B662-6949-AC60-72BCBD6BC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94AD282-9FCB-B44D-B876-7DE2090EFBA9}"/>
              </a:ext>
            </a:extLst>
          </p:cNvPr>
          <p:cNvSpPr/>
          <p:nvPr/>
        </p:nvSpPr>
        <p:spPr>
          <a:xfrm>
            <a:off x="1968500" y="467466"/>
            <a:ext cx="83185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3">
                  <a:lumMod val="50000"/>
                </a:schemeClr>
              </a:buClr>
            </a:pPr>
            <a:r>
              <a:rPr lang="en-US" sz="2400" dirty="0">
                <a:solidFill>
                  <a:srgbClr val="000000"/>
                </a:solidFill>
                <a:latin typeface="Avenir Next Medium" panose="020B0503020202020204" pitchFamily="34" charset="0"/>
                <a:cs typeface="Calibri" panose="020F0502020204030204" pitchFamily="34" charset="0"/>
              </a:rPr>
              <a:t>Example 3: Number of bees that visit individual plants, based on a different number of hours of observation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</a:rPr>
              <a:t>Number of bees/hour is 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</a:rPr>
              <a:t>rate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</a:rPr>
              <a:t>Why not analyze as a ratio?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</a:rPr>
              <a:t>Loose information</a:t>
            </a:r>
          </a:p>
          <a:p>
            <a:pPr>
              <a:spcBef>
                <a:spcPts val="600"/>
              </a:spcBef>
              <a:buClr>
                <a:schemeClr val="accent3">
                  <a:lumMod val="50000"/>
                </a:schemeClr>
              </a:buClr>
            </a:pP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Why not divide into 1-hour periods?</a:t>
            </a:r>
          </a:p>
          <a:p>
            <a:pPr lvl="1">
              <a:spcBef>
                <a:spcPts val="600"/>
              </a:spcBef>
              <a:spcAft>
                <a:spcPts val="600"/>
              </a:spcAft>
              <a:buClr>
                <a:schemeClr val="accent3">
                  <a:lumMod val="50000"/>
                </a:schemeClr>
              </a:buClr>
            </a:pP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“period” is an arbitrary decision (1-hour? 30 min? 10 min?)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Solution: “offsets”  bees/hour = 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B</a:t>
            </a: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/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H</a:t>
            </a:r>
          </a:p>
          <a:p>
            <a:pPr marL="0" indent="0">
              <a:spcBef>
                <a:spcPts val="600"/>
              </a:spcBef>
              <a:buClr>
                <a:schemeClr val="accent3">
                  <a:lumMod val="50000"/>
                </a:schemeClr>
              </a:buClr>
              <a:buNone/>
            </a:pP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		ln(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B</a:t>
            </a: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/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H</a:t>
            </a: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) = 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β</a:t>
            </a:r>
            <a:r>
              <a:rPr lang="en-US" baseline="-25000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0</a:t>
            </a:r>
          </a:p>
          <a:p>
            <a:pPr marL="0" indent="0">
              <a:spcBef>
                <a:spcPts val="600"/>
              </a:spcBef>
              <a:buClr>
                <a:schemeClr val="accent3">
                  <a:lumMod val="50000"/>
                </a:schemeClr>
              </a:buClr>
              <a:buNone/>
            </a:pPr>
            <a:r>
              <a:rPr lang="en-US" baseline="-25000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		</a:t>
            </a: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ln(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B</a:t>
            </a: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) – ln(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H</a:t>
            </a: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) = 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β</a:t>
            </a:r>
            <a:r>
              <a:rPr lang="en-US" baseline="-25000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0</a:t>
            </a:r>
          </a:p>
          <a:p>
            <a:pPr marL="0" indent="0">
              <a:spcBef>
                <a:spcPts val="600"/>
              </a:spcBef>
              <a:buClr>
                <a:schemeClr val="accent3">
                  <a:lumMod val="50000"/>
                </a:schemeClr>
              </a:buClr>
              <a:buNone/>
            </a:pPr>
            <a:r>
              <a:rPr lang="en-US" baseline="-25000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		</a:t>
            </a: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ln(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B</a:t>
            </a: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) = 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β</a:t>
            </a:r>
            <a:r>
              <a:rPr lang="en-US" baseline="-25000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0</a:t>
            </a: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 + ln(</a:t>
            </a:r>
            <a:r>
              <a:rPr lang="en-US" i="1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H</a:t>
            </a:r>
            <a:r>
              <a:rPr lang="en-US" dirty="0">
                <a:solidFill>
                  <a:srgbClr val="000000"/>
                </a:solidFill>
                <a:cs typeface="Calibri" panose="020F0502020204030204" pitchFamily="34" charset="0"/>
                <a:sym typeface="Wingdings"/>
              </a:rPr>
              <a:t>)</a:t>
            </a:r>
            <a:endParaRPr b="1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0318B2A-40ED-EA4C-8D00-0A2B381B5C16}"/>
              </a:ext>
            </a:extLst>
          </p:cNvPr>
          <p:cNvGrpSpPr/>
          <p:nvPr/>
        </p:nvGrpSpPr>
        <p:grpSpPr>
          <a:xfrm>
            <a:off x="4144297" y="5463081"/>
            <a:ext cx="2197509" cy="369332"/>
            <a:chOff x="4144297" y="5463081"/>
            <a:chExt cx="2197509" cy="369332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82B1B617-E904-954E-A207-EB38565D02E9}"/>
                </a:ext>
              </a:extLst>
            </p:cNvPr>
            <p:cNvCxnSpPr/>
            <p:nvPr/>
          </p:nvCxnSpPr>
          <p:spPr>
            <a:xfrm flipH="1">
              <a:off x="4144297" y="5663381"/>
              <a:ext cx="63418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2D6018E-08F8-5A45-99EA-DEBF65535BFA}"/>
                </a:ext>
              </a:extLst>
            </p:cNvPr>
            <p:cNvSpPr txBox="1"/>
            <p:nvPr/>
          </p:nvSpPr>
          <p:spPr>
            <a:xfrm>
              <a:off x="4778477" y="5463081"/>
              <a:ext cx="15633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Offset!</a:t>
              </a:r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3067ECAE-70F9-574A-8EBC-33B57A5CC165}"/>
                  </a:ext>
                </a:extLst>
              </p14:cNvPr>
              <p14:cNvContentPartPr/>
              <p14:nvPr/>
            </p14:nvContentPartPr>
            <p14:xfrm>
              <a:off x="3229316" y="5615721"/>
              <a:ext cx="777960" cy="936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3067ECAE-70F9-574A-8EBC-33B57A5CC16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57316" y="5471721"/>
                <a:ext cx="921600" cy="381240"/>
              </a:xfrm>
              <a:prstGeom prst="rect">
                <a:avLst/>
              </a:prstGeom>
            </p:spPr>
          </p:pic>
        </mc:Fallback>
      </mc:AlternateContent>
      <p:sp>
        <p:nvSpPr>
          <p:cNvPr id="41" name="Rectangle 40">
            <a:extLst>
              <a:ext uri="{FF2B5EF4-FFF2-40B4-BE49-F238E27FC236}">
                <a16:creationId xmlns:a16="http://schemas.microsoft.com/office/drawing/2014/main" id="{DA175C63-D166-6744-9D14-71B69F23C5F5}"/>
              </a:ext>
            </a:extLst>
          </p:cNvPr>
          <p:cNvSpPr/>
          <p:nvPr/>
        </p:nvSpPr>
        <p:spPr>
          <a:xfrm>
            <a:off x="1968500" y="467466"/>
            <a:ext cx="83185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3">
                  <a:lumMod val="50000"/>
                </a:schemeClr>
              </a:buClr>
            </a:pPr>
            <a:r>
              <a:rPr lang="en-US" sz="2400" dirty="0">
                <a:solidFill>
                  <a:srgbClr val="000000"/>
                </a:solidFill>
                <a:latin typeface="Avenir Next Medium" panose="020B0503020202020204" pitchFamily="34" charset="0"/>
                <a:cs typeface="Calibri" panose="020F0502020204030204" pitchFamily="34" charset="0"/>
              </a:rPr>
              <a:t>Example 3: Number of bees that visit individual plants, based on a different number of hours of observation</a:t>
            </a:r>
          </a:p>
        </p:txBody>
      </p:sp>
    </p:spTree>
    <p:extLst>
      <p:ext uri="{BB962C8B-B14F-4D97-AF65-F5344CB8AC3E}">
        <p14:creationId xmlns:p14="http://schemas.microsoft.com/office/powerpoint/2010/main" val="417946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46" r="12727"/>
          <a:stretch/>
        </p:blipFill>
        <p:spPr>
          <a:xfrm>
            <a:off x="7061142" y="1371600"/>
            <a:ext cx="1716388" cy="190069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/>
              <p:cNvSpPr/>
              <p:nvPr/>
            </p:nvSpPr>
            <p:spPr>
              <a:xfrm>
                <a:off x="5421023" y="3124200"/>
                <a:ext cx="5261264" cy="23807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/>
                            </a:rPr>
                            <m:t>𝐵</m:t>
                          </m:r>
                        </m:num>
                        <m:den>
                          <m:r>
                            <a:rPr lang="en-US" sz="2200" i="1">
                              <a:latin typeface="Cambria Math"/>
                            </a:rPr>
                            <m:t>𝐻</m:t>
                          </m:r>
                        </m:den>
                      </m:f>
                      <m:r>
                        <a:rPr lang="en-US" sz="2200" i="1">
                          <a:latin typeface="Cambria Math"/>
                        </a:rPr>
                        <m:t>~ </m:t>
                      </m:r>
                      <m:r>
                        <a:rPr lang="en-US" sz="2200" i="1">
                          <a:latin typeface="Cambria Math"/>
                        </a:rPr>
                        <m:t>𝑃𝑜𝑖𝑠𝑠𝑜𝑛</m:t>
                      </m:r>
                      <m:r>
                        <a:rPr lang="en-US" sz="2200">
                          <a:latin typeface="Cambria Math"/>
                        </a:rPr>
                        <m:t>(</m:t>
                      </m:r>
                      <m:r>
                        <m:rPr>
                          <m:sty m:val="p"/>
                        </m:rPr>
                        <a:rPr lang="el-GR" sz="2200" i="1">
                          <a:latin typeface="Cambria Math"/>
                          <a:ea typeface="Cambria Math"/>
                        </a:rPr>
                        <m:t>λ</m:t>
                      </m:r>
                      <m:r>
                        <a:rPr lang="en-US" sz="2200"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200">
                          <a:latin typeface="Cambria Math"/>
                        </a:rPr>
                        <m:t>exp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200" i="1">
                              <a:latin typeface="Cambria Math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US" sz="2200" dirty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200">
                          <a:latin typeface="Cambria Math"/>
                        </a:rPr>
                        <m:t>ln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200" i="1">
                                  <a:latin typeface="Cambria Math"/>
                                </a:rPr>
                                <m:t>𝐵</m:t>
                              </m:r>
                            </m:num>
                            <m:den>
                              <m:r>
                                <a:rPr lang="en-US" sz="2200" i="1">
                                  <a:latin typeface="Cambria Math"/>
                                </a:rPr>
                                <m:t>𝐻</m:t>
                              </m:r>
                            </m:den>
                          </m:f>
                        </m:e>
                      </m:d>
                      <m:r>
                        <a:rPr lang="en-US" sz="220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200">
                          <a:latin typeface="Cambria Math"/>
                        </a:rPr>
                        <m:t>ln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𝐵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2200">
                          <a:latin typeface="Cambria Math"/>
                        </a:rPr>
                        <m:t>ln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𝐻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200">
                          <a:latin typeface="Cambria Math"/>
                        </a:rPr>
                        <m:t>ln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𝐵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a:rPr lang="en-US" sz="2200" i="1">
                          <a:latin typeface="Cambria Math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sz="2200">
                          <a:latin typeface="Cambria Math"/>
                        </a:rPr>
                        <m:t>ln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𝐻</m:t>
                          </m:r>
                        </m:e>
                      </m:d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200">
                          <a:latin typeface="Cambria Math"/>
                        </a:rPr>
                        <m:t>E</m:t>
                      </m:r>
                      <m:r>
                        <a:rPr lang="en-US" sz="2200">
                          <a:latin typeface="Cambria Math"/>
                        </a:rPr>
                        <m:t>[</m:t>
                      </m:r>
                      <m:r>
                        <m:rPr>
                          <m:sty m:val="p"/>
                        </m:rPr>
                        <a:rPr lang="en-US" sz="2200">
                          <a:latin typeface="Cambria Math"/>
                        </a:rPr>
                        <m:t>ln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𝐵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]</m:t>
                      </m:r>
                      <m:r>
                        <a:rPr lang="en-US" sz="220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𝛽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a:rPr lang="en-US" sz="2200" i="1">
                          <a:latin typeface="Cambria Math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sz="2200">
                          <a:latin typeface="Cambria Math"/>
                        </a:rPr>
                        <m:t>ln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𝐻</m:t>
                          </m:r>
                        </m:e>
                      </m:d>
                    </m:oMath>
                  </m:oMathPara>
                </a14:m>
                <a:endParaRPr lang="en-US" sz="2200" dirty="0"/>
              </a:p>
            </p:txBody>
          </p:sp>
        </mc:Choice>
        <mc:Fallback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1023" y="3124200"/>
                <a:ext cx="5261264" cy="2380716"/>
              </a:xfrm>
              <a:prstGeom prst="rect">
                <a:avLst/>
              </a:prstGeom>
              <a:blipFill>
                <a:blip r:embed="rId3"/>
                <a:stretch>
                  <a:fillRect b="-26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078656" y="1692990"/>
          <a:ext cx="3748636" cy="32938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0255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6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4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20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862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u="none" strike="noStrike" dirty="0">
                          <a:effectLst/>
                        </a:rPr>
                        <a:t>year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u="none" strike="noStrike" dirty="0">
                          <a:effectLst/>
                        </a:rPr>
                        <a:t># bees seen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u="none" strike="noStrike" dirty="0">
                          <a:effectLst/>
                        </a:rPr>
                        <a:t># hours watching plants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u="none" strike="noStrike" dirty="0">
                          <a:effectLst/>
                        </a:rPr>
                        <a:t>bees/hour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09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1999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6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12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0.50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09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2000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20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38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0.53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09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2001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39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0.81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09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2002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62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46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1.35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09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2004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41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46.5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0.88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09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2005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28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31.5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0.89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09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2006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127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55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2.31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09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2007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8314" marR="8314" marT="831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58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60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0.97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314" marR="8314" marT="83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1997076" y="5045565"/>
            <a:ext cx="29205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 = # bees</a:t>
            </a:r>
          </a:p>
          <a:p>
            <a:r>
              <a:rPr lang="en-US" dirty="0"/>
              <a:t>H = # hours of observation</a:t>
            </a:r>
          </a:p>
          <a:p>
            <a:r>
              <a:rPr lang="en-US" dirty="0"/>
              <a:t>Poisson family, with log link</a:t>
            </a:r>
          </a:p>
        </p:txBody>
      </p:sp>
      <p:sp>
        <p:nvSpPr>
          <p:cNvPr id="7" name="Rectangle 6"/>
          <p:cNvSpPr/>
          <p:nvPr/>
        </p:nvSpPr>
        <p:spPr>
          <a:xfrm>
            <a:off x="5105401" y="5817514"/>
            <a:ext cx="547547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200" dirty="0" err="1"/>
              <a:t>glm</a:t>
            </a:r>
            <a:r>
              <a:rPr lang="en-US" sz="2200" dirty="0"/>
              <a:t>(B ~ 1, offset = log(H), family = </a:t>
            </a:r>
            <a:r>
              <a:rPr lang="en-US" sz="2200" dirty="0" err="1"/>
              <a:t>poisson</a:t>
            </a:r>
            <a:r>
              <a:rPr lang="en-US" sz="2200" dirty="0"/>
              <a:t>, …) 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0932456-2034-DD4A-974F-D764409E5A1E}"/>
                  </a:ext>
                </a:extLst>
              </p14:cNvPr>
              <p14:cNvContentPartPr/>
              <p14:nvPr/>
            </p14:nvContentPartPr>
            <p14:xfrm>
              <a:off x="6463556" y="6036201"/>
              <a:ext cx="1553040" cy="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0932456-2034-DD4A-974F-D764409E5A1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91556" y="5892201"/>
                <a:ext cx="1696680" cy="2880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A55BC28B-56E4-D649-8DDE-28BF9F4F7295}"/>
              </a:ext>
            </a:extLst>
          </p:cNvPr>
          <p:cNvSpPr/>
          <p:nvPr/>
        </p:nvSpPr>
        <p:spPr>
          <a:xfrm>
            <a:off x="1968500" y="467466"/>
            <a:ext cx="83185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3">
                  <a:lumMod val="50000"/>
                </a:schemeClr>
              </a:buClr>
            </a:pPr>
            <a:r>
              <a:rPr lang="en-US" sz="2400" dirty="0">
                <a:solidFill>
                  <a:srgbClr val="000000"/>
                </a:solidFill>
                <a:latin typeface="Avenir Next Medium" panose="020B0503020202020204" pitchFamily="34" charset="0"/>
                <a:cs typeface="Calibri" panose="020F0502020204030204" pitchFamily="34" charset="0"/>
              </a:rPr>
              <a:t>Example 3: Number of bees that visit individual plants, based on a different number of hours of observation</a:t>
            </a:r>
          </a:p>
        </p:txBody>
      </p:sp>
    </p:spTree>
    <p:extLst>
      <p:ext uri="{BB962C8B-B14F-4D97-AF65-F5344CB8AC3E}">
        <p14:creationId xmlns:p14="http://schemas.microsoft.com/office/powerpoint/2010/main" val="255531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46" r="12727"/>
          <a:stretch/>
        </p:blipFill>
        <p:spPr>
          <a:xfrm>
            <a:off x="2868514" y="1296931"/>
            <a:ext cx="1651462" cy="18288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914174" y="3200400"/>
          <a:ext cx="3560145" cy="312818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9740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98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71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9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416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year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# bees seen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# hours watching plants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bees/hour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1999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0.50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2000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0.53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2001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0.81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2002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62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1.35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2004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46.5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0.88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2005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31.5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0.89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2006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127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55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2.31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2007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7896" marR="7896" marT="789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0.97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896" marR="7896" marT="789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0ADA9F9D-1E68-1241-AF2A-51995A55A514}"/>
              </a:ext>
            </a:extLst>
          </p:cNvPr>
          <p:cNvSpPr/>
          <p:nvPr/>
        </p:nvSpPr>
        <p:spPr>
          <a:xfrm>
            <a:off x="1968500" y="467466"/>
            <a:ext cx="83185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3">
                  <a:lumMod val="50000"/>
                </a:schemeClr>
              </a:buClr>
            </a:pPr>
            <a:r>
              <a:rPr lang="en-US" sz="2400" dirty="0">
                <a:solidFill>
                  <a:srgbClr val="000000"/>
                </a:solidFill>
                <a:latin typeface="Avenir Next Medium" panose="020B0503020202020204" pitchFamily="34" charset="0"/>
                <a:cs typeface="Calibri" panose="020F0502020204030204" pitchFamily="34" charset="0"/>
              </a:rPr>
              <a:t>Example 3: Number of bees that visit individual plants, based on a different number of hours of observation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C70840-4469-0349-97A8-AA14B9824091}"/>
              </a:ext>
            </a:extLst>
          </p:cNvPr>
          <p:cNvSpPr txBox="1"/>
          <p:nvPr/>
        </p:nvSpPr>
        <p:spPr>
          <a:xfrm>
            <a:off x="5791200" y="1672414"/>
            <a:ext cx="47244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Use the “</a:t>
            </a:r>
            <a:r>
              <a:rPr lang="en-US" sz="2000" dirty="0" err="1"/>
              <a:t>BeeVisits.csv</a:t>
            </a:r>
            <a:r>
              <a:rPr lang="en-US" sz="2000" dirty="0"/>
              <a:t>” dataset on Canvas:</a:t>
            </a:r>
          </a:p>
          <a:p>
            <a:endParaRPr lang="en-US" sz="12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Calculate the average number of bees visiting plants per hour using a Poisson model with an offset</a:t>
            </a:r>
          </a:p>
          <a:p>
            <a:pPr marL="342900" indent="-342900">
              <a:buFont typeface="+mj-lt"/>
              <a:buAutoNum type="arabicPeriod"/>
            </a:pPr>
            <a:endParaRPr lang="en-US" sz="12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Compare this to an estimate of the mean number of visits/hour from the raw data</a:t>
            </a:r>
          </a:p>
          <a:p>
            <a:pPr marL="342900" indent="-342900">
              <a:buFont typeface="+mj-lt"/>
              <a:buAutoNum type="arabicPeriod"/>
            </a:pPr>
            <a:endParaRPr lang="en-US" sz="12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Use a likelihood ratio test to compare the GLM above to a model in which bee visitation differs among sites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1846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Example 3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43036"/>
            <a:ext cx="5384800" cy="3983128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sz="1400" dirty="0">
                <a:latin typeface="Courier"/>
              </a:rPr>
              <a:t>bees &lt;-</a:t>
            </a:r>
            <a:r>
              <a:rPr sz="1400" dirty="0">
                <a:solidFill>
                  <a:srgbClr val="4070A0"/>
                </a:solidFill>
                <a:latin typeface="Courier"/>
              </a:rPr>
              <a:t> </a:t>
            </a:r>
            <a:r>
              <a:rPr sz="1400" b="1" dirty="0" err="1">
                <a:solidFill>
                  <a:srgbClr val="007020"/>
                </a:solidFill>
                <a:latin typeface="Courier"/>
              </a:rPr>
              <a:t>read_csv</a:t>
            </a:r>
            <a:r>
              <a:rPr sz="1400" dirty="0">
                <a:latin typeface="Courier"/>
              </a:rPr>
              <a:t>(</a:t>
            </a:r>
            <a:r>
              <a:rPr sz="1400" b="1" dirty="0">
                <a:solidFill>
                  <a:srgbClr val="007020"/>
                </a:solidFill>
                <a:latin typeface="Courier"/>
              </a:rPr>
              <a:t>here</a:t>
            </a:r>
            <a:r>
              <a:rPr sz="1400" dirty="0">
                <a:latin typeface="Courier"/>
              </a:rPr>
              <a:t>(</a:t>
            </a:r>
            <a:r>
              <a:rPr sz="1400" dirty="0">
                <a:solidFill>
                  <a:srgbClr val="4070A0"/>
                </a:solidFill>
                <a:latin typeface="Courier"/>
              </a:rPr>
              <a:t>"data"</a:t>
            </a:r>
            <a:r>
              <a:rPr sz="1400" dirty="0">
                <a:latin typeface="Courier"/>
              </a:rPr>
              <a:t>, </a:t>
            </a:r>
            <a:r>
              <a:rPr sz="1400" dirty="0">
                <a:solidFill>
                  <a:srgbClr val="4070A0"/>
                </a:solidFill>
                <a:latin typeface="Courier"/>
              </a:rPr>
              <a:t>"</a:t>
            </a:r>
            <a:r>
              <a:rPr sz="1400" dirty="0" err="1">
                <a:solidFill>
                  <a:srgbClr val="4070A0"/>
                </a:solidFill>
                <a:latin typeface="Courier"/>
              </a:rPr>
              <a:t>BeeVisits.csv</a:t>
            </a:r>
            <a:r>
              <a:rPr sz="1400" dirty="0">
                <a:solidFill>
                  <a:srgbClr val="4070A0"/>
                </a:solidFill>
                <a:latin typeface="Courier"/>
              </a:rPr>
              <a:t>"</a:t>
            </a:r>
            <a:r>
              <a:rPr sz="1400" dirty="0">
                <a:latin typeface="Courier"/>
              </a:rPr>
              <a:t>))</a:t>
            </a:r>
          </a:p>
          <a:p>
            <a:pPr marL="0" lvl="0" indent="0">
              <a:buNone/>
            </a:pPr>
            <a:r>
              <a:rPr sz="1400" dirty="0" err="1">
                <a:latin typeface="Courier"/>
              </a:rPr>
              <a:t>m.bees</a:t>
            </a:r>
            <a:r>
              <a:rPr sz="1400" dirty="0">
                <a:latin typeface="Courier"/>
              </a:rPr>
              <a:t> &lt;-</a:t>
            </a:r>
            <a:r>
              <a:rPr sz="1400" dirty="0">
                <a:solidFill>
                  <a:srgbClr val="4070A0"/>
                </a:solidFill>
                <a:latin typeface="Courier"/>
              </a:rPr>
              <a:t> </a:t>
            </a:r>
            <a:r>
              <a:rPr sz="1400" b="1" dirty="0" err="1">
                <a:solidFill>
                  <a:srgbClr val="007020"/>
                </a:solidFill>
                <a:latin typeface="Courier"/>
              </a:rPr>
              <a:t>glm</a:t>
            </a:r>
            <a:r>
              <a:rPr sz="1400" dirty="0">
                <a:latin typeface="Courier"/>
              </a:rPr>
              <a:t>(Bees </a:t>
            </a:r>
            <a:r>
              <a:rPr sz="1400" dirty="0">
                <a:solidFill>
                  <a:srgbClr val="666666"/>
                </a:solidFill>
                <a:latin typeface="Courier"/>
              </a:rPr>
              <a:t>~</a:t>
            </a:r>
            <a:r>
              <a:rPr sz="1400" dirty="0">
                <a:solidFill>
                  <a:srgbClr val="4070A0"/>
                </a:solidFill>
                <a:latin typeface="Courier"/>
              </a:rPr>
              <a:t> </a:t>
            </a:r>
            <a:r>
              <a:rPr sz="1400" dirty="0">
                <a:solidFill>
                  <a:srgbClr val="40A070"/>
                </a:solidFill>
                <a:latin typeface="Courier"/>
              </a:rPr>
              <a:t>1</a:t>
            </a:r>
            <a:r>
              <a:rPr sz="1400" dirty="0">
                <a:latin typeface="Courier"/>
              </a:rPr>
              <a:t>, </a:t>
            </a:r>
            <a:r>
              <a:rPr sz="1400" dirty="0">
                <a:solidFill>
                  <a:srgbClr val="902000"/>
                </a:solidFill>
                <a:latin typeface="Courier"/>
              </a:rPr>
              <a:t>offset =</a:t>
            </a:r>
            <a:r>
              <a:rPr sz="1400" dirty="0">
                <a:latin typeface="Courier"/>
              </a:rPr>
              <a:t> </a:t>
            </a:r>
            <a:r>
              <a:rPr sz="1400" b="1" dirty="0">
                <a:solidFill>
                  <a:srgbClr val="007020"/>
                </a:solidFill>
                <a:latin typeface="Courier"/>
              </a:rPr>
              <a:t>log</a:t>
            </a:r>
            <a:r>
              <a:rPr sz="1400" dirty="0">
                <a:latin typeface="Courier"/>
              </a:rPr>
              <a:t>(Hours),</a:t>
            </a:r>
            <a:br>
              <a:rPr sz="1400" dirty="0"/>
            </a:br>
            <a:r>
              <a:rPr sz="1400" dirty="0">
                <a:latin typeface="Courier"/>
              </a:rPr>
              <a:t>              </a:t>
            </a:r>
            <a:r>
              <a:rPr sz="1400" dirty="0">
                <a:solidFill>
                  <a:srgbClr val="902000"/>
                </a:solidFill>
                <a:latin typeface="Courier"/>
              </a:rPr>
              <a:t>family =</a:t>
            </a:r>
            <a:r>
              <a:rPr sz="1400" dirty="0">
                <a:latin typeface="Courier"/>
              </a:rPr>
              <a:t> </a:t>
            </a:r>
            <a:r>
              <a:rPr sz="1400" dirty="0" err="1">
                <a:latin typeface="Courier"/>
              </a:rPr>
              <a:t>poisson</a:t>
            </a:r>
            <a:r>
              <a:rPr sz="1400" dirty="0">
                <a:latin typeface="Courier"/>
              </a:rPr>
              <a:t>, </a:t>
            </a:r>
            <a:r>
              <a:rPr sz="1400" dirty="0">
                <a:solidFill>
                  <a:srgbClr val="902000"/>
                </a:solidFill>
                <a:latin typeface="Courier"/>
              </a:rPr>
              <a:t>data =</a:t>
            </a:r>
            <a:r>
              <a:rPr sz="1400" dirty="0">
                <a:latin typeface="Courier"/>
              </a:rPr>
              <a:t> bees)</a:t>
            </a:r>
            <a:br>
              <a:rPr sz="1400" dirty="0"/>
            </a:br>
            <a:r>
              <a:rPr sz="1400" b="1" dirty="0" err="1">
                <a:solidFill>
                  <a:srgbClr val="007020"/>
                </a:solidFill>
                <a:latin typeface="Courier"/>
              </a:rPr>
              <a:t>coef</a:t>
            </a:r>
            <a:r>
              <a:rPr sz="1400" dirty="0">
                <a:latin typeface="Courier"/>
              </a:rPr>
              <a:t>(</a:t>
            </a:r>
            <a:r>
              <a:rPr sz="1400" dirty="0" err="1">
                <a:latin typeface="Courier"/>
              </a:rPr>
              <a:t>m.bees</a:t>
            </a:r>
            <a:r>
              <a:rPr sz="1400" dirty="0">
                <a:latin typeface="Courier"/>
              </a:rPr>
              <a:t>) </a:t>
            </a:r>
            <a:r>
              <a:rPr sz="1400" i="1" dirty="0">
                <a:solidFill>
                  <a:srgbClr val="60A0B0"/>
                </a:solidFill>
                <a:latin typeface="Courier"/>
              </a:rPr>
              <a:t>#ratio on a log scale</a:t>
            </a:r>
          </a:p>
          <a:p>
            <a:pPr marL="0" lvl="0" indent="0">
              <a:buNone/>
            </a:pPr>
            <a:r>
              <a:rPr sz="1400" dirty="0">
                <a:latin typeface="Courier"/>
              </a:rPr>
              <a:t>## (Intercept) 
##   0.1227164</a:t>
            </a:r>
          </a:p>
          <a:p>
            <a:pPr marL="0" lvl="0" indent="0">
              <a:buNone/>
            </a:pPr>
            <a:r>
              <a:rPr sz="1400" b="1" dirty="0">
                <a:solidFill>
                  <a:srgbClr val="007020"/>
                </a:solidFill>
                <a:latin typeface="Courier"/>
              </a:rPr>
              <a:t>exp</a:t>
            </a:r>
            <a:r>
              <a:rPr sz="1400" dirty="0">
                <a:latin typeface="Courier"/>
              </a:rPr>
              <a:t>(</a:t>
            </a:r>
            <a:r>
              <a:rPr sz="1400" b="1" dirty="0" err="1">
                <a:solidFill>
                  <a:srgbClr val="007020"/>
                </a:solidFill>
                <a:latin typeface="Courier"/>
              </a:rPr>
              <a:t>coef</a:t>
            </a:r>
            <a:r>
              <a:rPr sz="1400" dirty="0">
                <a:latin typeface="Courier"/>
              </a:rPr>
              <a:t>(</a:t>
            </a:r>
            <a:r>
              <a:rPr sz="1400" dirty="0" err="1">
                <a:latin typeface="Courier"/>
              </a:rPr>
              <a:t>m.bees</a:t>
            </a:r>
            <a:r>
              <a:rPr sz="1400" dirty="0">
                <a:latin typeface="Courier"/>
              </a:rPr>
              <a:t>)) </a:t>
            </a:r>
            <a:r>
              <a:rPr sz="1400" i="1" dirty="0">
                <a:solidFill>
                  <a:srgbClr val="60A0B0"/>
                </a:solidFill>
                <a:latin typeface="Courier"/>
              </a:rPr>
              <a:t>#back-transformed ratio</a:t>
            </a:r>
          </a:p>
          <a:p>
            <a:pPr marL="0" lvl="0" indent="0">
              <a:buNone/>
            </a:pPr>
            <a:r>
              <a:rPr sz="1400" dirty="0">
                <a:latin typeface="Courier"/>
              </a:rPr>
              <a:t>## (Intercept) 
##    1.130564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9F0426-0576-F04F-88F8-A65B666AA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2200365"/>
            <a:ext cx="5384800" cy="3925799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/>
              <a:t>Confidence intervals:</a:t>
            </a:r>
          </a:p>
          <a:p>
            <a:pPr marL="0" lvl="0" indent="0">
              <a:buNone/>
            </a:pPr>
            <a:r>
              <a:rPr lang="en-US" sz="1400" b="1" dirty="0">
                <a:solidFill>
                  <a:srgbClr val="007020"/>
                </a:solidFill>
                <a:latin typeface="Courier"/>
              </a:rPr>
              <a:t>exp</a:t>
            </a:r>
            <a:r>
              <a:rPr lang="en-US" sz="1400" dirty="0">
                <a:latin typeface="Courier"/>
              </a:rPr>
              <a:t>(</a:t>
            </a:r>
            <a:r>
              <a:rPr lang="en-US" sz="1400" b="1" dirty="0" err="1">
                <a:solidFill>
                  <a:srgbClr val="007020"/>
                </a:solidFill>
                <a:latin typeface="Courier"/>
              </a:rPr>
              <a:t>confint</a:t>
            </a:r>
            <a:r>
              <a:rPr lang="en-US" sz="1400" dirty="0">
                <a:latin typeface="Courier"/>
              </a:rPr>
              <a:t>(</a:t>
            </a:r>
            <a:r>
              <a:rPr lang="en-US" sz="1400" dirty="0" err="1">
                <a:latin typeface="Courier"/>
              </a:rPr>
              <a:t>m.bees</a:t>
            </a:r>
            <a:r>
              <a:rPr lang="en-US" sz="1400" dirty="0">
                <a:latin typeface="Courier"/>
              </a:rPr>
              <a:t>))</a:t>
            </a:r>
          </a:p>
          <a:p>
            <a:pPr marL="0" lvl="0" indent="0">
              <a:buNone/>
            </a:pPr>
            <a:r>
              <a:rPr lang="en-US" sz="1400" dirty="0">
                <a:latin typeface="Courier"/>
              </a:rPr>
              <a:t>## Waiting for profiling to be done...</a:t>
            </a:r>
          </a:p>
          <a:p>
            <a:pPr marL="0" lvl="0" indent="0">
              <a:buNone/>
            </a:pPr>
            <a:r>
              <a:rPr lang="en-US" sz="1400" dirty="0">
                <a:latin typeface="Courier"/>
              </a:rPr>
              <a:t>##    2.5 %   97.5 % 
## 1.020806 1.247914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7D8DC9-D790-3F4C-8272-07562BA6F1F8}"/>
              </a:ext>
            </a:extLst>
          </p:cNvPr>
          <p:cNvSpPr txBox="1"/>
          <p:nvPr/>
        </p:nvSpPr>
        <p:spPr>
          <a:xfrm>
            <a:off x="1194618" y="1215480"/>
            <a:ext cx="980276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venir Next" panose="020B0503020202020204" pitchFamily="34" charset="0"/>
              </a:rPr>
              <a:t>Poisson family, log-link model with an offset. This model estimates the ratio of the response variable to the offset variable, in this case bees per hour of observation.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93C32A-2688-4F42-8849-7BA66A531E81}"/>
              </a:ext>
            </a:extLst>
          </p:cNvPr>
          <p:cNvSpPr txBox="1"/>
          <p:nvPr/>
        </p:nvSpPr>
        <p:spPr>
          <a:xfrm>
            <a:off x="2293421" y="6126164"/>
            <a:ext cx="760515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venir Next" panose="020B0503020202020204" pitchFamily="34" charset="0"/>
              </a:rPr>
              <a:t>About 1.13 bees per observation hour across the whole dataset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174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Do bee visitation rates differ among sites?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1270000" lvl="0" indent="0">
              <a:buNone/>
            </a:pPr>
            <a:r>
              <a:rPr sz="1800" dirty="0" err="1">
                <a:latin typeface="Courier"/>
              </a:rPr>
              <a:t>m.sites</a:t>
            </a:r>
            <a:r>
              <a:rPr sz="1800" dirty="0">
                <a:latin typeface="Courier"/>
              </a:rPr>
              <a:t> &lt;-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glm</a:t>
            </a:r>
            <a:r>
              <a:rPr sz="1800" dirty="0">
                <a:latin typeface="Courier"/>
              </a:rPr>
              <a:t>(Bees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~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dirty="0">
                <a:solidFill>
                  <a:srgbClr val="40A070"/>
                </a:solidFill>
                <a:latin typeface="Courier"/>
              </a:rPr>
              <a:t>-1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dirty="0">
                <a:latin typeface="Courier"/>
              </a:rPr>
              <a:t>Site,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offset =</a:t>
            </a:r>
            <a:r>
              <a:rPr sz="1800" dirty="0">
                <a:latin typeface="Courier"/>
              </a:rPr>
              <a:t>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log</a:t>
            </a:r>
            <a:r>
              <a:rPr sz="1800" dirty="0">
                <a:latin typeface="Courier"/>
              </a:rPr>
              <a:t>(Hours),</a:t>
            </a:r>
            <a:br>
              <a:rPr dirty="0"/>
            </a:br>
            <a:r>
              <a:rPr sz="1800" dirty="0">
                <a:latin typeface="Courier"/>
              </a:rPr>
              <a:t>              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family =</a:t>
            </a:r>
            <a:r>
              <a:rPr sz="1800" dirty="0">
                <a:latin typeface="Courier"/>
              </a:rPr>
              <a:t> </a:t>
            </a:r>
            <a:r>
              <a:rPr sz="1800" dirty="0" err="1">
                <a:latin typeface="Courier"/>
              </a:rPr>
              <a:t>poisson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data =</a:t>
            </a:r>
            <a:r>
              <a:rPr sz="1800" dirty="0">
                <a:latin typeface="Courier"/>
              </a:rPr>
              <a:t> bees)</a:t>
            </a:r>
            <a:br>
              <a:rPr dirty="0"/>
            </a:br>
            <a:r>
              <a:rPr sz="1800" b="1" dirty="0">
                <a:solidFill>
                  <a:srgbClr val="007020"/>
                </a:solidFill>
                <a:latin typeface="Courier"/>
              </a:rPr>
              <a:t>library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lmtest</a:t>
            </a:r>
            <a:r>
              <a:rPr sz="1800" dirty="0">
                <a:latin typeface="Courier"/>
              </a:rPr>
              <a:t>)</a:t>
            </a:r>
            <a:br>
              <a:rPr dirty="0"/>
            </a:br>
            <a:r>
              <a:rPr sz="1800" b="1" dirty="0" err="1">
                <a:solidFill>
                  <a:srgbClr val="007020"/>
                </a:solidFill>
                <a:latin typeface="Courier"/>
              </a:rPr>
              <a:t>lrtest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m.bees</a:t>
            </a:r>
            <a:r>
              <a:rPr sz="1800" dirty="0">
                <a:latin typeface="Courier"/>
              </a:rPr>
              <a:t>, </a:t>
            </a:r>
            <a:r>
              <a:rPr sz="1800" dirty="0" err="1">
                <a:latin typeface="Courier"/>
              </a:rPr>
              <a:t>m.sites</a:t>
            </a:r>
            <a:r>
              <a:rPr sz="1800" dirty="0">
                <a:latin typeface="Courier"/>
              </a:rPr>
              <a:t>) </a:t>
            </a:r>
            <a:r>
              <a:rPr sz="1800" i="1" dirty="0">
                <a:solidFill>
                  <a:srgbClr val="60A0B0"/>
                </a:solidFill>
                <a:latin typeface="Courier"/>
              </a:rPr>
              <a:t>#likelihood ratio test</a:t>
            </a:r>
          </a:p>
          <a:p>
            <a:pPr marL="1270000" lvl="0" indent="0">
              <a:buNone/>
            </a:pPr>
            <a:r>
              <a:rPr sz="1800" dirty="0">
                <a:latin typeface="Courier"/>
              </a:rPr>
              <a:t>## Likelihood ratio test
## 
## Model 1: Bees ~ 1
## Model 2: Bees ~ -1 + Site
##   #Df   </a:t>
            </a:r>
            <a:r>
              <a:rPr sz="1800" dirty="0" err="1">
                <a:latin typeface="Courier"/>
              </a:rPr>
              <a:t>LogLik</a:t>
            </a:r>
            <a:r>
              <a:rPr sz="1800" dirty="0">
                <a:latin typeface="Courier"/>
              </a:rPr>
              <a:t> Df  </a:t>
            </a:r>
            <a:r>
              <a:rPr sz="1800" dirty="0" err="1">
                <a:latin typeface="Courier"/>
              </a:rPr>
              <a:t>Chisq</a:t>
            </a:r>
            <a:r>
              <a:rPr sz="1800" dirty="0">
                <a:latin typeface="Courier"/>
              </a:rPr>
              <a:t> </a:t>
            </a:r>
            <a:r>
              <a:rPr sz="1800" dirty="0" err="1">
                <a:latin typeface="Courier"/>
              </a:rPr>
              <a:t>Pr</a:t>
            </a:r>
            <a:r>
              <a:rPr sz="1800" dirty="0">
                <a:latin typeface="Courier"/>
              </a:rPr>
              <a:t>(&gt;</a:t>
            </a:r>
            <a:r>
              <a:rPr sz="1800" dirty="0" err="1">
                <a:latin typeface="Courier"/>
              </a:rPr>
              <a:t>Chisq</a:t>
            </a:r>
            <a:r>
              <a:rPr sz="1800" dirty="0">
                <a:latin typeface="Courier"/>
              </a:rPr>
              <a:t>)    
## 1   1 -117.345                         
## 2   5  -96.828  4 41.034  2.644e-08 ***
## ---
## </a:t>
            </a:r>
            <a:r>
              <a:rPr sz="1800" dirty="0" err="1">
                <a:latin typeface="Courier"/>
              </a:rPr>
              <a:t>Signif</a:t>
            </a:r>
            <a:r>
              <a:rPr sz="1800" dirty="0">
                <a:latin typeface="Courier"/>
              </a:rPr>
              <a:t>. codes:  0 '***' 0.001 '**' 0.01 '*' 0.05 '.' 0.1 ' ' 1</a:t>
            </a:r>
          </a:p>
          <a:p>
            <a:pPr marL="0" lvl="0" indent="0">
              <a:buNone/>
            </a:pPr>
            <a:r>
              <a:rPr dirty="0"/>
              <a:t>Yes, sites differ significantly in their rate of bee visitation</a:t>
            </a:r>
          </a:p>
        </p:txBody>
      </p:sp>
    </p:spTree>
    <p:extLst>
      <p:ext uri="{BB962C8B-B14F-4D97-AF65-F5344CB8AC3E}">
        <p14:creationId xmlns:p14="http://schemas.microsoft.com/office/powerpoint/2010/main" val="3317341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Bank Swallows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5486400" cy="4525963"/>
          </a:xfrm>
        </p:spPr>
        <p:txBody>
          <a:bodyPr/>
          <a:lstStyle/>
          <a:p>
            <a:pPr marL="0" lvl="0" indent="0">
              <a:buNone/>
            </a:pPr>
            <a:r>
              <a:rPr dirty="0"/>
              <a:t>I misinterpreted the data!</a:t>
            </a:r>
          </a:p>
          <a:p>
            <a:pPr lvl="1"/>
            <a:r>
              <a:rPr dirty="0"/>
              <a:t>A “colony” is an entire area with many burrows. Colonies can be 10s – 1000s of individuals.</a:t>
            </a:r>
          </a:p>
          <a:p>
            <a:pPr lvl="1"/>
            <a:r>
              <a:rPr dirty="0"/>
              <a:t>An “extinct” colony is an area of river bank that becomes completely uninhabited the following year.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 dirty="0"/>
              <a:t>Go through analysis from last time in R</a:t>
            </a:r>
          </a:p>
        </p:txBody>
      </p:sp>
      <p:pic>
        <p:nvPicPr>
          <p:cNvPr id="5" name="Picture 4" descr="http://www.plumasaudubon.org/uploads/1/1/8/1/11812806/__1924744_orig.jpg">
            <a:extLst>
              <a:ext uri="{FF2B5EF4-FFF2-40B4-BE49-F238E27FC236}">
                <a16:creationId xmlns:a16="http://schemas.microsoft.com/office/drawing/2014/main" id="{B37B8D94-F719-B74C-8BAE-27BC35DCB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17638"/>
            <a:ext cx="5791200" cy="4400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Do bee visitation rates differ among sites?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buNone/>
            </a:pPr>
            <a:r>
              <a:rPr dirty="0"/>
              <a:t>How do the sites differ from </a:t>
            </a:r>
            <a:r>
              <a:rPr dirty="0" err="1"/>
              <a:t>eachother</a:t>
            </a:r>
            <a:r>
              <a:rPr dirty="0"/>
              <a:t>?</a:t>
            </a:r>
          </a:p>
          <a:p>
            <a:pPr marL="1270000" lvl="0" indent="0">
              <a:buNone/>
            </a:pPr>
            <a:r>
              <a:rPr sz="1800" b="1" dirty="0">
                <a:solidFill>
                  <a:srgbClr val="007020"/>
                </a:solidFill>
                <a:latin typeface="Courier"/>
              </a:rPr>
              <a:t>exp</a:t>
            </a:r>
            <a:r>
              <a:rPr sz="1800" dirty="0">
                <a:latin typeface="Courier"/>
              </a:rPr>
              <a:t>(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coef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m.sites</a:t>
            </a:r>
            <a:r>
              <a:rPr sz="1800" dirty="0">
                <a:latin typeface="Courier"/>
              </a:rPr>
              <a:t>))</a:t>
            </a:r>
          </a:p>
          <a:p>
            <a:pPr marL="1270000" lvl="0" indent="0">
              <a:buNone/>
            </a:pPr>
            <a:r>
              <a:rPr sz="1800" dirty="0">
                <a:latin typeface="Courier"/>
              </a:rPr>
              <a:t>##    </a:t>
            </a:r>
            <a:r>
              <a:rPr sz="1800" dirty="0" err="1">
                <a:latin typeface="Courier"/>
              </a:rPr>
              <a:t>SiteAgency</a:t>
            </a:r>
            <a:r>
              <a:rPr sz="1800" dirty="0">
                <a:latin typeface="Courier"/>
              </a:rPr>
              <a:t>    </a:t>
            </a:r>
            <a:r>
              <a:rPr sz="1800" dirty="0" err="1">
                <a:latin typeface="Courier"/>
              </a:rPr>
              <a:t>SiteHayden</a:t>
            </a:r>
            <a:r>
              <a:rPr sz="1800" dirty="0">
                <a:latin typeface="Courier"/>
              </a:rPr>
              <a:t>    </a:t>
            </a:r>
            <a:r>
              <a:rPr sz="1800" dirty="0" err="1">
                <a:latin typeface="Courier"/>
              </a:rPr>
              <a:t>SiteHaynes</a:t>
            </a:r>
            <a:r>
              <a:rPr sz="1800" dirty="0">
                <a:latin typeface="Courier"/>
              </a:rPr>
              <a:t> </a:t>
            </a:r>
            <a:r>
              <a:rPr sz="1800" dirty="0" err="1">
                <a:latin typeface="Courier"/>
              </a:rPr>
              <a:t>SiteReservoir</a:t>
            </a:r>
            <a:r>
              <a:rPr sz="1800" dirty="0">
                <a:latin typeface="Courier"/>
              </a:rPr>
              <a:t>     </a:t>
            </a:r>
            <a:r>
              <a:rPr sz="1800" dirty="0" err="1">
                <a:latin typeface="Courier"/>
              </a:rPr>
              <a:t>SiteSheep</a:t>
            </a:r>
            <a:r>
              <a:rPr sz="1800" dirty="0">
                <a:latin typeface="Courier"/>
              </a:rPr>
              <a:t> 
##     0.8750000     1.0000000     0.8800000     1.6111111     0.7802691</a:t>
            </a:r>
          </a:p>
          <a:p>
            <a:pPr marL="0" lvl="0" indent="0">
              <a:buNone/>
            </a:pPr>
            <a:r>
              <a:rPr dirty="0"/>
              <a:t>Reservoir has the highest visitation rates, but are they significantly different than the other sites?</a:t>
            </a:r>
          </a:p>
          <a:p>
            <a:pPr marL="1270000" lvl="0" indent="0">
              <a:buNone/>
            </a:pPr>
            <a:r>
              <a:rPr sz="1800" b="1" dirty="0">
                <a:solidFill>
                  <a:srgbClr val="007020"/>
                </a:solidFill>
                <a:latin typeface="Courier"/>
              </a:rPr>
              <a:t>exp</a:t>
            </a:r>
            <a:r>
              <a:rPr sz="1800" dirty="0">
                <a:latin typeface="Courier"/>
              </a:rPr>
              <a:t>(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confint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m.sites</a:t>
            </a:r>
            <a:r>
              <a:rPr sz="1800" dirty="0">
                <a:latin typeface="Courier"/>
              </a:rPr>
              <a:t>))</a:t>
            </a:r>
          </a:p>
          <a:p>
            <a:pPr marL="1270000" lvl="0" indent="0">
              <a:buNone/>
            </a:pPr>
            <a:r>
              <a:rPr sz="1800" dirty="0">
                <a:latin typeface="Courier"/>
              </a:rPr>
              <a:t>## Waiting for profiling to be done...</a:t>
            </a:r>
          </a:p>
          <a:p>
            <a:pPr marL="1270000" lvl="0" indent="0">
              <a:buNone/>
            </a:pPr>
            <a:r>
              <a:rPr sz="1800" dirty="0">
                <a:latin typeface="Courier"/>
              </a:rPr>
              <a:t>##                   2.5 %    97.5 %
## </a:t>
            </a:r>
            <a:r>
              <a:rPr sz="1800" dirty="0" err="1">
                <a:latin typeface="Courier"/>
              </a:rPr>
              <a:t>SiteAgency</a:t>
            </a:r>
            <a:r>
              <a:rPr sz="1800" dirty="0">
                <a:latin typeface="Courier"/>
              </a:rPr>
              <a:t>    0.5896057 1.2402649
## </a:t>
            </a:r>
            <a:r>
              <a:rPr sz="1800" dirty="0" err="1">
                <a:latin typeface="Courier"/>
              </a:rPr>
              <a:t>SiteHayden</a:t>
            </a:r>
            <a:r>
              <a:rPr sz="1800" dirty="0">
                <a:latin typeface="Courier"/>
              </a:rPr>
              <a:t>    0.6834962 1.4017128
## </a:t>
            </a:r>
            <a:r>
              <a:rPr sz="1800" dirty="0" err="1">
                <a:latin typeface="Courier"/>
              </a:rPr>
              <a:t>SiteHaynes</a:t>
            </a:r>
            <a:r>
              <a:rPr sz="1800" dirty="0">
                <a:latin typeface="Courier"/>
              </a:rPr>
              <a:t>    0.6128779 1.2153038
## </a:t>
            </a:r>
            <a:r>
              <a:rPr sz="1800" dirty="0" err="1">
                <a:latin typeface="Courier"/>
              </a:rPr>
              <a:t>SiteReservoir</a:t>
            </a:r>
            <a:r>
              <a:rPr sz="1800" dirty="0">
                <a:latin typeface="Courier"/>
              </a:rPr>
              <a:t> 1.3995206 1.8430086
## </a:t>
            </a:r>
            <a:r>
              <a:rPr sz="1800" dirty="0" err="1">
                <a:latin typeface="Courier"/>
              </a:rPr>
              <a:t>SiteSheep</a:t>
            </a:r>
            <a:r>
              <a:rPr sz="1800" dirty="0">
                <a:latin typeface="Courier"/>
              </a:rPr>
              <a:t>     0.6275846 0.9559008</a:t>
            </a:r>
          </a:p>
          <a:p>
            <a:pPr marL="0" lvl="0" indent="0">
              <a:buNone/>
            </a:pPr>
            <a:r>
              <a:rPr dirty="0"/>
              <a:t>The 95% CI for Reservoir overlaps the Hayden site, but the bee visitation rate for Reservoir is significantly higher than all the other sites.</a:t>
            </a:r>
          </a:p>
        </p:txBody>
      </p:sp>
    </p:spTree>
    <p:extLst>
      <p:ext uri="{BB962C8B-B14F-4D97-AF65-F5344CB8AC3E}">
        <p14:creationId xmlns:p14="http://schemas.microsoft.com/office/powerpoint/2010/main" val="1720235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Plotting CIs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buNone/>
            </a:pPr>
            <a:r>
              <a:rPr dirty="0"/>
              <a:t>Some example code at how you might plot the confidence intervals for each level of a factor</a:t>
            </a:r>
          </a:p>
          <a:p>
            <a:pPr marL="538480" lvl="0" indent="0">
              <a:buNone/>
            </a:pPr>
            <a:r>
              <a:rPr sz="1800" dirty="0" err="1">
                <a:latin typeface="Courier"/>
              </a:rPr>
              <a:t>beeplotdf</a:t>
            </a:r>
            <a:r>
              <a:rPr sz="1800" dirty="0">
                <a:latin typeface="Courier"/>
              </a:rPr>
              <a:t> &lt;-</a:t>
            </a:r>
            <a:br>
              <a:rPr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exp</a:t>
            </a:r>
            <a:r>
              <a:rPr sz="1800" dirty="0">
                <a:latin typeface="Courier"/>
              </a:rPr>
              <a:t>(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confint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m.sites</a:t>
            </a:r>
            <a:r>
              <a:rPr sz="1800" dirty="0">
                <a:latin typeface="Courier"/>
              </a:rPr>
              <a:t>))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%&gt;%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br>
              <a:rPr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as_tibble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solidFill>
                  <a:srgbClr val="902000"/>
                </a:solidFill>
                <a:latin typeface="Courier"/>
              </a:rPr>
              <a:t>rownames</a:t>
            </a:r>
            <a:r>
              <a:rPr sz="1800" dirty="0">
                <a:solidFill>
                  <a:srgbClr val="902000"/>
                </a:solidFill>
                <a:latin typeface="Courier"/>
              </a:rPr>
              <a:t>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"site"</a:t>
            </a:r>
            <a:r>
              <a:rPr sz="1800" dirty="0">
                <a:latin typeface="Courier"/>
              </a:rPr>
              <a:t>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%&gt;%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i="1" dirty="0">
                <a:solidFill>
                  <a:srgbClr val="60A0B0"/>
                </a:solidFill>
                <a:latin typeface="Courier"/>
              </a:rPr>
              <a:t>#convert to a data frame</a:t>
            </a:r>
            <a:br>
              <a:rPr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mutate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site =</a:t>
            </a:r>
            <a:r>
              <a:rPr sz="1800" dirty="0"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str_remove</a:t>
            </a:r>
            <a:r>
              <a:rPr sz="1800" dirty="0">
                <a:latin typeface="Courier"/>
              </a:rPr>
              <a:t>(site,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"Site"</a:t>
            </a:r>
            <a:r>
              <a:rPr sz="1800" dirty="0">
                <a:latin typeface="Courier"/>
              </a:rPr>
              <a:t>))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%&gt;%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i="1" dirty="0">
                <a:solidFill>
                  <a:srgbClr val="60A0B0"/>
                </a:solidFill>
                <a:latin typeface="Courier"/>
              </a:rPr>
              <a:t>#clean up site names</a:t>
            </a:r>
            <a:br>
              <a:rPr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rename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lower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`</a:t>
            </a:r>
            <a:r>
              <a:rPr sz="1800" dirty="0">
                <a:solidFill>
                  <a:srgbClr val="902000"/>
                </a:solidFill>
                <a:latin typeface="Courier"/>
              </a:rPr>
              <a:t>2.5 %</a:t>
            </a:r>
            <a:r>
              <a:rPr sz="1800" dirty="0">
                <a:solidFill>
                  <a:srgbClr val="4070A0"/>
                </a:solidFill>
                <a:latin typeface="Courier"/>
              </a:rPr>
              <a:t>`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upper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`</a:t>
            </a:r>
            <a:r>
              <a:rPr sz="1800" dirty="0">
                <a:solidFill>
                  <a:srgbClr val="902000"/>
                </a:solidFill>
                <a:latin typeface="Courier"/>
              </a:rPr>
              <a:t>97.5 %</a:t>
            </a:r>
            <a:r>
              <a:rPr sz="1800" dirty="0">
                <a:solidFill>
                  <a:srgbClr val="4070A0"/>
                </a:solidFill>
                <a:latin typeface="Courier"/>
              </a:rPr>
              <a:t>`</a:t>
            </a:r>
            <a:r>
              <a:rPr sz="1800" dirty="0">
                <a:latin typeface="Courier"/>
              </a:rPr>
              <a:t>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%&gt;%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i="1" dirty="0">
                <a:solidFill>
                  <a:srgbClr val="60A0B0"/>
                </a:solidFill>
                <a:latin typeface="Courier"/>
              </a:rPr>
              <a:t>#clean up column names</a:t>
            </a:r>
            <a:br>
              <a:rPr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add_column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mean =</a:t>
            </a:r>
            <a:r>
              <a:rPr sz="1800" dirty="0">
                <a:latin typeface="Courier"/>
              </a:rPr>
              <a:t>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exp</a:t>
            </a:r>
            <a:r>
              <a:rPr sz="1800" dirty="0">
                <a:latin typeface="Courier"/>
              </a:rPr>
              <a:t>(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coef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m.sites</a:t>
            </a:r>
            <a:r>
              <a:rPr sz="1800" dirty="0">
                <a:latin typeface="Courier"/>
              </a:rPr>
              <a:t>))) </a:t>
            </a:r>
            <a:r>
              <a:rPr sz="1800" i="1" dirty="0">
                <a:solidFill>
                  <a:srgbClr val="60A0B0"/>
                </a:solidFill>
                <a:latin typeface="Courier"/>
              </a:rPr>
              <a:t>#add column for coefficients</a:t>
            </a:r>
          </a:p>
          <a:p>
            <a:pPr marL="538480" lvl="0" indent="0">
              <a:buNone/>
            </a:pPr>
            <a:r>
              <a:rPr lang="en-US" sz="1800" i="1" dirty="0">
                <a:solidFill>
                  <a:srgbClr val="60A0B0"/>
                </a:solidFill>
                <a:latin typeface="Courier"/>
              </a:rPr>
              <a:t>#plot:</a:t>
            </a:r>
            <a:endParaRPr lang="en-US" sz="1800" b="1" dirty="0">
              <a:solidFill>
                <a:srgbClr val="007020"/>
              </a:solidFill>
              <a:latin typeface="Courier"/>
            </a:endParaRPr>
          </a:p>
          <a:p>
            <a:pPr marL="538480" lvl="0" indent="0">
              <a:buNone/>
            </a:pPr>
            <a:r>
              <a:rPr sz="1800" b="1" dirty="0" err="1">
                <a:solidFill>
                  <a:srgbClr val="007020"/>
                </a:solidFill>
                <a:latin typeface="Courier"/>
              </a:rPr>
              <a:t>ggplot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beeplotdf</a:t>
            </a:r>
            <a:r>
              <a:rPr sz="1800" dirty="0">
                <a:latin typeface="Courier"/>
              </a:rPr>
              <a:t>,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aes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x =</a:t>
            </a:r>
            <a:r>
              <a:rPr sz="1800" dirty="0">
                <a:latin typeface="Courier"/>
              </a:rPr>
              <a:t> site,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y =</a:t>
            </a:r>
            <a:r>
              <a:rPr sz="1800" dirty="0">
                <a:latin typeface="Courier"/>
              </a:rPr>
              <a:t> mean))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br>
              <a:rPr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geom_point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shape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"square"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size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A070"/>
                </a:solidFill>
                <a:latin typeface="Courier"/>
              </a:rPr>
              <a:t>3</a:t>
            </a:r>
            <a:r>
              <a:rPr sz="1800" dirty="0">
                <a:latin typeface="Courier"/>
              </a:rPr>
              <a:t>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i="1" dirty="0">
                <a:solidFill>
                  <a:srgbClr val="60A0B0"/>
                </a:solidFill>
                <a:latin typeface="Courier"/>
              </a:rPr>
              <a:t>#plot mean rates</a:t>
            </a:r>
            <a:br>
              <a:rPr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geom_errorbar</a:t>
            </a:r>
            <a:r>
              <a:rPr sz="1800" dirty="0">
                <a:latin typeface="Courier"/>
              </a:rPr>
              <a:t>(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aes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solidFill>
                  <a:srgbClr val="902000"/>
                </a:solidFill>
                <a:latin typeface="Courier"/>
              </a:rPr>
              <a:t>ymin</a:t>
            </a:r>
            <a:r>
              <a:rPr sz="1800" dirty="0">
                <a:solidFill>
                  <a:srgbClr val="902000"/>
                </a:solidFill>
                <a:latin typeface="Courier"/>
              </a:rPr>
              <a:t> =</a:t>
            </a:r>
            <a:r>
              <a:rPr sz="1800" dirty="0">
                <a:latin typeface="Courier"/>
              </a:rPr>
              <a:t> lower, </a:t>
            </a:r>
            <a:r>
              <a:rPr sz="1800" dirty="0" err="1">
                <a:solidFill>
                  <a:srgbClr val="902000"/>
                </a:solidFill>
                <a:latin typeface="Courier"/>
              </a:rPr>
              <a:t>ymax</a:t>
            </a:r>
            <a:r>
              <a:rPr sz="1800" dirty="0">
                <a:solidFill>
                  <a:srgbClr val="902000"/>
                </a:solidFill>
                <a:latin typeface="Courier"/>
              </a:rPr>
              <a:t> =</a:t>
            </a:r>
            <a:r>
              <a:rPr sz="1800" dirty="0">
                <a:latin typeface="Courier"/>
              </a:rPr>
              <a:t> upper,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width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A070"/>
                </a:solidFill>
                <a:latin typeface="Courier"/>
              </a:rPr>
              <a:t>0.2</a:t>
            </a:r>
            <a:r>
              <a:rPr sz="1800" dirty="0">
                <a:latin typeface="Courier"/>
              </a:rPr>
              <a:t>))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i="1" dirty="0">
                <a:solidFill>
                  <a:srgbClr val="60A0B0"/>
                </a:solidFill>
                <a:latin typeface="Courier"/>
              </a:rPr>
              <a:t>#add bars for CI</a:t>
            </a:r>
            <a:br>
              <a:rPr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labs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x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"Site"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y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"Bee visitation rate (bees/hour)"</a:t>
            </a:r>
            <a:r>
              <a:rPr sz="1800" dirty="0">
                <a:latin typeface="Courier"/>
              </a:rPr>
              <a:t>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br>
              <a:rPr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ylim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40A070"/>
                </a:solidFill>
                <a:latin typeface="Courier"/>
              </a:rPr>
              <a:t>0</a:t>
            </a:r>
            <a:r>
              <a:rPr sz="1800" dirty="0">
                <a:latin typeface="Courier"/>
              </a:rPr>
              <a:t>,</a:t>
            </a:r>
            <a:r>
              <a:rPr sz="1800" dirty="0">
                <a:solidFill>
                  <a:srgbClr val="40A070"/>
                </a:solidFill>
                <a:latin typeface="Courier"/>
              </a:rPr>
              <a:t>2</a:t>
            </a:r>
            <a:r>
              <a:rPr sz="1800" dirty="0">
                <a:latin typeface="Courier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946972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-poisson-distribution_files/figure-pptx/unnamed-chunk-20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55723" y="713658"/>
            <a:ext cx="7165258" cy="573220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285004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26FD2-B25A-204B-A65D-DDFC98C01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Poisson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26E65-227F-074E-B115-4916D8328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Poisson distribution describes probability for count data</a:t>
            </a:r>
          </a:p>
          <a:p>
            <a:r>
              <a:rPr lang="en-US" dirty="0"/>
              <a:t>Use Poisson when data is counts, but no definition of a “trial”</a:t>
            </a:r>
          </a:p>
          <a:p>
            <a:r>
              <a:rPr lang="en-US" dirty="0"/>
              <a:t>Counts can also be rates (# leafhoppers per plant, bees/</a:t>
            </a:r>
            <a:r>
              <a:rPr lang="en-US" dirty="0" err="1"/>
              <a:t>hr</a:t>
            </a:r>
            <a:r>
              <a:rPr lang="en-US" dirty="0"/>
              <a:t>, eggs/m</a:t>
            </a:r>
            <a:r>
              <a:rPr lang="en-US" baseline="30000" dirty="0"/>
              <a:t>2</a:t>
            </a:r>
          </a:p>
          <a:p>
            <a:r>
              <a:rPr lang="en-US" dirty="0"/>
              <a:t>If area or time is not uniform across all the samples, correct for this with an offset </a:t>
            </a:r>
            <a:r>
              <a:rPr lang="en-US" dirty="0" err="1"/>
              <a:t>glm</a:t>
            </a:r>
            <a:r>
              <a:rPr lang="en-US" dirty="0"/>
              <a:t>(response ~ 1, offset = log(effort)…)</a:t>
            </a:r>
          </a:p>
          <a:p>
            <a:pPr lvl="1"/>
            <a:r>
              <a:rPr lang="en-US" dirty="0"/>
              <a:t>Offset must be on the same scale as response!  I.e., if you use log-link, then it must be log(hours) or log(area)!</a:t>
            </a:r>
          </a:p>
          <a:p>
            <a:r>
              <a:rPr lang="en-US" dirty="0"/>
              <a:t>Same as binomial, </a:t>
            </a:r>
            <a:r>
              <a:rPr lang="en-US" dirty="0" err="1"/>
              <a:t>coeficients</a:t>
            </a:r>
            <a:r>
              <a:rPr lang="en-US" dirty="0"/>
              <a:t> and confidence intervals must be back-transformed to interpret</a:t>
            </a:r>
          </a:p>
          <a:p>
            <a:pPr lvl="1"/>
            <a:r>
              <a:rPr lang="en-US" dirty="0"/>
              <a:t>exp() is the inverse of log()</a:t>
            </a:r>
          </a:p>
          <a:p>
            <a:pPr lvl="1"/>
            <a:r>
              <a:rPr lang="en-US" dirty="0"/>
              <a:t>Do calculations (e.g. predict(), </a:t>
            </a:r>
            <a:r>
              <a:rPr lang="en-US" dirty="0" err="1"/>
              <a:t>confint</a:t>
            </a:r>
            <a:r>
              <a:rPr lang="en-US" dirty="0"/>
              <a:t>()) FIRST, then back-transform</a:t>
            </a:r>
          </a:p>
        </p:txBody>
      </p:sp>
    </p:spTree>
    <p:extLst>
      <p:ext uri="{BB962C8B-B14F-4D97-AF65-F5344CB8AC3E}">
        <p14:creationId xmlns:p14="http://schemas.microsoft.com/office/powerpoint/2010/main" val="869881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/>
          <a:lstStyle/>
          <a:p>
            <a:pPr marL="0" lvl="0" indent="0">
              <a:buNone/>
            </a:pPr>
            <a:r>
              <a:t>Poisson Distribution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5175F-ABA2-694B-8A58-BEFA0C261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Binomial distribution</a:t>
            </a:r>
            <a:br>
              <a:rPr lang="en-US" dirty="0"/>
            </a:br>
            <a:r>
              <a:rPr lang="en-US" sz="2900" dirty="0"/>
              <a:t># Events out of fixed number of trials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E2770D3-D49D-9740-A145-C0022A7C04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75" r="8109" b="3492"/>
          <a:stretch/>
        </p:blipFill>
        <p:spPr bwMode="auto">
          <a:xfrm>
            <a:off x="609600" y="1359245"/>
            <a:ext cx="5741773" cy="51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CB8274-B68F-824E-8109-DC5C3AD3B54F}"/>
              </a:ext>
            </a:extLst>
          </p:cNvPr>
          <p:cNvSpPr txBox="1"/>
          <p:nvPr/>
        </p:nvSpPr>
        <p:spPr>
          <a:xfrm>
            <a:off x="6161826" y="1583266"/>
            <a:ext cx="5520597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28600"/>
            <a:r>
              <a:rPr lang="en-US" sz="2600" i="1" dirty="0">
                <a:latin typeface="Avenir Next" panose="020B0503020202020204" pitchFamily="34" charset="0"/>
              </a:rPr>
              <a:t>N</a:t>
            </a:r>
            <a:r>
              <a:rPr lang="en-US" sz="2600" dirty="0">
                <a:latin typeface="Avenir Next" panose="020B0503020202020204" pitchFamily="34" charset="0"/>
              </a:rPr>
              <a:t> = # trials [dependent variable]</a:t>
            </a:r>
          </a:p>
          <a:p>
            <a:pPr indent="-228600"/>
            <a:r>
              <a:rPr lang="en-US" sz="2600" i="1" dirty="0">
                <a:latin typeface="Avenir Next" panose="020B0503020202020204" pitchFamily="34" charset="0"/>
              </a:rPr>
              <a:t>k</a:t>
            </a:r>
            <a:r>
              <a:rPr lang="en-US" sz="2600" dirty="0">
                <a:latin typeface="Avenir Next" panose="020B0503020202020204" pitchFamily="34" charset="0"/>
              </a:rPr>
              <a:t> = # events [dependent variable]</a:t>
            </a:r>
          </a:p>
          <a:p>
            <a:pPr indent="-228600"/>
            <a:r>
              <a:rPr lang="en-US" sz="2600" i="1" dirty="0">
                <a:latin typeface="Avenir Next" panose="020B0503020202020204" pitchFamily="34" charset="0"/>
              </a:rPr>
              <a:t>p</a:t>
            </a:r>
            <a:r>
              <a:rPr lang="en-US" sz="2600" dirty="0">
                <a:latin typeface="Avenir Next" panose="020B0503020202020204" pitchFamily="34" charset="0"/>
              </a:rPr>
              <a:t> = probability of event in 1 trial</a:t>
            </a:r>
          </a:p>
          <a:p>
            <a:pPr indent="-228600"/>
            <a:r>
              <a:rPr lang="en-US" sz="2600" dirty="0">
                <a:latin typeface="Avenir Next" panose="020B0503020202020204" pitchFamily="34" charset="0"/>
              </a:rPr>
              <a:t>        [parameter we are estimating]</a:t>
            </a:r>
          </a:p>
          <a:p>
            <a:endParaRPr lang="en-US" sz="2600" dirty="0">
              <a:latin typeface="Avenir Next" panose="020B0503020202020204" pitchFamily="34" charset="0"/>
            </a:endParaRPr>
          </a:p>
          <a:p>
            <a:r>
              <a:rPr lang="en-US" sz="2600" dirty="0">
                <a:latin typeface="Avenir Next" panose="020B0503020202020204" pitchFamily="34" charset="0"/>
              </a:rPr>
              <a:t>E[</a:t>
            </a:r>
            <a:r>
              <a:rPr lang="en-US" sz="2600" i="1" dirty="0">
                <a:latin typeface="Avenir Next" panose="020B0503020202020204" pitchFamily="34" charset="0"/>
              </a:rPr>
              <a:t>k</a:t>
            </a:r>
            <a:r>
              <a:rPr lang="en-US" sz="2600" dirty="0">
                <a:latin typeface="Avenir Next" panose="020B0503020202020204" pitchFamily="34" charset="0"/>
              </a:rPr>
              <a:t>] = </a:t>
            </a:r>
            <a:r>
              <a:rPr lang="en-US" sz="2600" i="1" dirty="0">
                <a:latin typeface="Symbol" pitchFamily="18" charset="2"/>
              </a:rPr>
              <a:t>m</a:t>
            </a:r>
            <a:r>
              <a:rPr lang="en-US" sz="2600" dirty="0">
                <a:latin typeface="Avenir Next" panose="020B0503020202020204" pitchFamily="34" charset="0"/>
              </a:rPr>
              <a:t> = </a:t>
            </a:r>
            <a:r>
              <a:rPr lang="en-US" sz="2600" i="1" dirty="0">
                <a:latin typeface="Avenir Next" panose="020B0503020202020204" pitchFamily="34" charset="0"/>
              </a:rPr>
              <a:t>Np</a:t>
            </a:r>
          </a:p>
          <a:p>
            <a:r>
              <a:rPr lang="en-US" sz="2600" dirty="0">
                <a:latin typeface="Avenir Next" panose="020B0503020202020204" pitchFamily="34" charset="0"/>
              </a:rPr>
              <a:t>Var[</a:t>
            </a:r>
            <a:r>
              <a:rPr lang="en-US" sz="2600" i="1" dirty="0">
                <a:latin typeface="Avenir Next" panose="020B0503020202020204" pitchFamily="34" charset="0"/>
              </a:rPr>
              <a:t>k</a:t>
            </a:r>
            <a:r>
              <a:rPr lang="en-US" sz="2600" dirty="0">
                <a:latin typeface="Avenir Next" panose="020B0503020202020204" pitchFamily="34" charset="0"/>
              </a:rPr>
              <a:t>] = </a:t>
            </a:r>
            <a:r>
              <a:rPr lang="en-US" sz="2600" i="1" dirty="0">
                <a:latin typeface="Symbol" pitchFamily="18" charset="2"/>
              </a:rPr>
              <a:t>s</a:t>
            </a:r>
            <a:r>
              <a:rPr lang="en-US" sz="2600" baseline="30000" dirty="0"/>
              <a:t>2</a:t>
            </a:r>
            <a:r>
              <a:rPr lang="en-US" sz="2600" dirty="0">
                <a:latin typeface="Avenir Next" panose="020B0503020202020204" pitchFamily="34" charset="0"/>
              </a:rPr>
              <a:t> = </a:t>
            </a:r>
            <a:r>
              <a:rPr lang="en-US" sz="2600" i="1" dirty="0">
                <a:latin typeface="Avenir Next" panose="020B0503020202020204" pitchFamily="34" charset="0"/>
              </a:rPr>
              <a:t>Np</a:t>
            </a:r>
            <a:r>
              <a:rPr lang="en-US" sz="2600" dirty="0">
                <a:latin typeface="Avenir Next" panose="020B0503020202020204" pitchFamily="34" charset="0"/>
              </a:rPr>
              <a:t>(1-</a:t>
            </a:r>
            <a:r>
              <a:rPr lang="en-US" sz="2600" i="1" dirty="0">
                <a:latin typeface="Avenir Next" panose="020B0503020202020204" pitchFamily="34" charset="0"/>
              </a:rPr>
              <a:t>p</a:t>
            </a:r>
            <a:r>
              <a:rPr lang="en-US" sz="2600" dirty="0">
                <a:latin typeface="Avenir Next" panose="020B0503020202020204" pitchFamily="34" charset="0"/>
              </a:rPr>
              <a:t>)</a:t>
            </a:r>
          </a:p>
          <a:p>
            <a:endParaRPr lang="en-US" sz="2600" dirty="0">
              <a:latin typeface="Avenir Next" panose="020B0503020202020204" pitchFamily="34" charset="0"/>
            </a:endParaRPr>
          </a:p>
          <a:p>
            <a:r>
              <a:rPr lang="en-US" sz="2600" dirty="0">
                <a:latin typeface="Avenir Next" panose="020B0503020202020204" pitchFamily="34" charset="0"/>
              </a:rPr>
              <a:t>Min value of </a:t>
            </a:r>
            <a:r>
              <a:rPr lang="en-US" sz="2600" i="1" dirty="0">
                <a:latin typeface="Avenir Next" panose="020B0503020202020204" pitchFamily="34" charset="0"/>
              </a:rPr>
              <a:t>k</a:t>
            </a:r>
            <a:r>
              <a:rPr lang="en-US" sz="2600" dirty="0">
                <a:latin typeface="Avenir Next" panose="020B0503020202020204" pitchFamily="34" charset="0"/>
              </a:rPr>
              <a:t> = 0, max = </a:t>
            </a:r>
            <a:r>
              <a:rPr lang="en-US" sz="2600" i="1" dirty="0">
                <a:latin typeface="Avenir Next" panose="020B0503020202020204" pitchFamily="34" charset="0"/>
              </a:rPr>
              <a:t>N</a:t>
            </a:r>
          </a:p>
          <a:p>
            <a:r>
              <a:rPr lang="en-US" sz="2600" dirty="0">
                <a:latin typeface="Avenir Next" panose="020B0503020202020204" pitchFamily="34" charset="0"/>
              </a:rPr>
              <a:t>Min value of </a:t>
            </a:r>
            <a:r>
              <a:rPr lang="en-US" sz="2600" i="1" dirty="0">
                <a:latin typeface="Avenir Next" panose="020B0503020202020204" pitchFamily="34" charset="0"/>
              </a:rPr>
              <a:t>p</a:t>
            </a:r>
            <a:r>
              <a:rPr lang="en-US" sz="2600" dirty="0">
                <a:latin typeface="Avenir Next" panose="020B0503020202020204" pitchFamily="34" charset="0"/>
              </a:rPr>
              <a:t> = 0, max = 1</a:t>
            </a:r>
          </a:p>
          <a:p>
            <a:endParaRPr lang="en-US" sz="2600"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0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A2FB5BC2-B7E7-4243-A0F6-8C76AD4221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59" r="15009" b="4562"/>
          <a:stretch/>
        </p:blipFill>
        <p:spPr bwMode="auto">
          <a:xfrm>
            <a:off x="411890" y="1669764"/>
            <a:ext cx="5618286" cy="50000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15175F-ABA2-694B-8A58-BEFA0C261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Poisson distribution</a:t>
            </a:r>
            <a:br>
              <a:rPr lang="en-US" dirty="0"/>
            </a:br>
            <a:r>
              <a:rPr lang="en-US" sz="2900" dirty="0"/>
              <a:t># Events over given area in space or time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2CB8274-B68F-824E-8109-DC5C3AD3B54F}"/>
                  </a:ext>
                </a:extLst>
              </p:cNvPr>
              <p:cNvSpPr txBox="1"/>
              <p:nvPr/>
            </p:nvSpPr>
            <p:spPr>
              <a:xfrm>
                <a:off x="6161826" y="1583266"/>
                <a:ext cx="5520597" cy="5060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-228600"/>
                <a:r>
                  <a:rPr lang="en-US" sz="2600" i="1" dirty="0">
                    <a:latin typeface="Avenir Next" panose="020B0503020202020204" pitchFamily="34" charset="0"/>
                  </a:rPr>
                  <a:t>N</a:t>
                </a:r>
                <a:r>
                  <a:rPr lang="en-US" sz="2600" dirty="0">
                    <a:latin typeface="Avenir Next" panose="020B0503020202020204" pitchFamily="34" charset="0"/>
                  </a:rPr>
                  <a:t> = # events [dependent variable]</a:t>
                </a:r>
              </a:p>
              <a:p>
                <a:pPr indent="-228600"/>
                <a:r>
                  <a:rPr lang="en-US" sz="2600" i="1" dirty="0">
                    <a:latin typeface="Symbol" pitchFamily="18" charset="2"/>
                  </a:rPr>
                  <a:t>l</a:t>
                </a:r>
                <a:r>
                  <a:rPr lang="en-US" sz="2600" dirty="0">
                    <a:latin typeface="Avenir Next" panose="020B0503020202020204" pitchFamily="34" charset="0"/>
                  </a:rPr>
                  <a:t> = average # of events per time or area</a:t>
                </a:r>
              </a:p>
              <a:p>
                <a:pPr indent="-228600"/>
                <a:r>
                  <a:rPr lang="en-US" sz="2600" dirty="0">
                    <a:latin typeface="Avenir Next" panose="020B0503020202020204" pitchFamily="34" charset="0"/>
                  </a:rPr>
                  <a:t>        [parameter we are estimating]</a:t>
                </a:r>
              </a:p>
              <a:p>
                <a:pPr indent="-228600"/>
                <a14:m>
                  <m:oMath xmlns:m="http://schemas.openxmlformats.org/officeDocument/2006/math"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/>
                            <a:ea typeface="Cambria Math"/>
                          </a:rPr>
                          <m:t>𝜆</m:t>
                        </m:r>
                      </m:den>
                    </m:f>
                  </m:oMath>
                </a14:m>
                <a:r>
                  <a:rPr lang="en-US" sz="2600" i="1" dirty="0">
                    <a:latin typeface="Avenir Next" panose="020B0503020202020204" pitchFamily="34" charset="0"/>
                  </a:rPr>
                  <a:t> </a:t>
                </a:r>
                <a:r>
                  <a:rPr lang="en-US" sz="2600" dirty="0">
                    <a:latin typeface="Avenir Next" panose="020B0503020202020204" pitchFamily="34" charset="0"/>
                  </a:rPr>
                  <a:t>= probability of an event  </a:t>
                </a:r>
              </a:p>
              <a:p>
                <a:endParaRPr lang="en-US" sz="2600" dirty="0">
                  <a:latin typeface="Avenir Next" panose="020B0503020202020204" pitchFamily="34" charset="0"/>
                </a:endParaRPr>
              </a:p>
              <a:p>
                <a:r>
                  <a:rPr lang="en-US" sz="2600" dirty="0">
                    <a:latin typeface="Avenir Next" panose="020B0503020202020204" pitchFamily="34" charset="0"/>
                  </a:rPr>
                  <a:t>E[</a:t>
                </a:r>
                <a:r>
                  <a:rPr lang="en-US" sz="2600" i="1" dirty="0">
                    <a:latin typeface="Avenir Next" panose="020B0503020202020204" pitchFamily="34" charset="0"/>
                  </a:rPr>
                  <a:t>k</a:t>
                </a:r>
                <a:r>
                  <a:rPr lang="en-US" sz="2600" dirty="0">
                    <a:latin typeface="Avenir Next" panose="020B0503020202020204" pitchFamily="34" charset="0"/>
                  </a:rPr>
                  <a:t>] = </a:t>
                </a:r>
                <a:r>
                  <a:rPr lang="en-US" sz="2600" i="1" dirty="0">
                    <a:latin typeface="Symbol" pitchFamily="18" charset="2"/>
                  </a:rPr>
                  <a:t>m</a:t>
                </a:r>
                <a:r>
                  <a:rPr lang="en-US" sz="2600" dirty="0">
                    <a:latin typeface="Avenir Next" panose="020B0503020202020204" pitchFamily="34" charset="0"/>
                  </a:rPr>
                  <a:t> = </a:t>
                </a:r>
                <a:r>
                  <a:rPr lang="en-US" sz="2600" i="1" dirty="0">
                    <a:latin typeface="Symbol" pitchFamily="18" charset="2"/>
                  </a:rPr>
                  <a:t>l </a:t>
                </a:r>
              </a:p>
              <a:p>
                <a:r>
                  <a:rPr lang="en-US" sz="2600" dirty="0">
                    <a:latin typeface="Avenir Next" panose="020B0503020202020204" pitchFamily="34" charset="0"/>
                  </a:rPr>
                  <a:t>Var[</a:t>
                </a:r>
                <a:r>
                  <a:rPr lang="en-US" sz="2600" i="1" dirty="0">
                    <a:latin typeface="Avenir Next" panose="020B0503020202020204" pitchFamily="34" charset="0"/>
                  </a:rPr>
                  <a:t>k</a:t>
                </a:r>
                <a:r>
                  <a:rPr lang="en-US" sz="2600" dirty="0">
                    <a:latin typeface="Avenir Next" panose="020B0503020202020204" pitchFamily="34" charset="0"/>
                  </a:rPr>
                  <a:t>] = </a:t>
                </a:r>
                <a:r>
                  <a:rPr lang="en-US" sz="2600" i="1" dirty="0">
                    <a:latin typeface="Symbol" pitchFamily="18" charset="2"/>
                  </a:rPr>
                  <a:t>s</a:t>
                </a:r>
                <a:r>
                  <a:rPr lang="en-US" sz="2600" baseline="30000" dirty="0"/>
                  <a:t>2</a:t>
                </a:r>
                <a:r>
                  <a:rPr lang="en-US" sz="2600" dirty="0">
                    <a:latin typeface="Avenir Next" panose="020B0503020202020204" pitchFamily="34" charset="0"/>
                  </a:rPr>
                  <a:t> = </a:t>
                </a:r>
                <a:r>
                  <a:rPr lang="en-US" sz="2600" i="1" dirty="0">
                    <a:latin typeface="Symbol" pitchFamily="18" charset="2"/>
                  </a:rPr>
                  <a:t>l</a:t>
                </a:r>
                <a:endParaRPr lang="en-US" sz="2600" i="1" dirty="0">
                  <a:latin typeface="Avenir Next" panose="020B0503020202020204" pitchFamily="34" charset="0"/>
                </a:endParaRPr>
              </a:p>
              <a:p>
                <a:endParaRPr lang="en-US" sz="2600" dirty="0">
                  <a:latin typeface="Avenir Next" panose="020B0503020202020204" pitchFamily="34" charset="0"/>
                </a:endParaRPr>
              </a:p>
              <a:p>
                <a:r>
                  <a:rPr lang="en-US" sz="2600" dirty="0">
                    <a:latin typeface="Avenir Next" panose="020B0503020202020204" pitchFamily="34" charset="0"/>
                  </a:rPr>
                  <a:t>Min value of </a:t>
                </a:r>
                <a:r>
                  <a:rPr lang="en-US" sz="2600" i="1" dirty="0">
                    <a:latin typeface="Avenir Next" panose="020B0503020202020204" pitchFamily="34" charset="0"/>
                  </a:rPr>
                  <a:t>N</a:t>
                </a:r>
                <a:r>
                  <a:rPr lang="en-US" sz="2600" dirty="0">
                    <a:latin typeface="Avenir Next" panose="020B0503020202020204" pitchFamily="34" charset="0"/>
                  </a:rPr>
                  <a:t> = 0, max = </a:t>
                </a:r>
                <a:r>
                  <a:rPr lang="en-US" sz="2600" dirty="0">
                    <a:latin typeface="Avenir Next" panose="020B0503020202020204" pitchFamily="34" charset="0"/>
                    <a:cs typeface="Arial" pitchFamily="34" charset="0"/>
                  </a:rPr>
                  <a:t>∞</a:t>
                </a:r>
              </a:p>
              <a:p>
                <a:r>
                  <a:rPr lang="en-US" sz="2600" dirty="0">
                    <a:latin typeface="Avenir Next" panose="020B0503020202020204" pitchFamily="34" charset="0"/>
                  </a:rPr>
                  <a:t>Min value of </a:t>
                </a:r>
                <a:r>
                  <a:rPr lang="en-US" sz="2600" i="1" dirty="0">
                    <a:latin typeface="Symbol" pitchFamily="18" charset="2"/>
                  </a:rPr>
                  <a:t>l</a:t>
                </a:r>
                <a:r>
                  <a:rPr lang="en-US" sz="2600" dirty="0">
                    <a:latin typeface="Avenir Next" panose="020B0503020202020204" pitchFamily="34" charset="0"/>
                  </a:rPr>
                  <a:t> = 0, max = </a:t>
                </a:r>
                <a:r>
                  <a:rPr lang="en-US" sz="2600" dirty="0">
                    <a:latin typeface="Avenir Next" panose="020B0503020202020204" pitchFamily="34" charset="0"/>
                    <a:cs typeface="Arial" pitchFamily="34" charset="0"/>
                  </a:rPr>
                  <a:t>∞</a:t>
                </a:r>
                <a:endParaRPr lang="en-US" sz="2600" dirty="0">
                  <a:latin typeface="Avenir Next" panose="020B0503020202020204" pitchFamily="34" charset="0"/>
                </a:endParaRPr>
              </a:p>
              <a:p>
                <a:endParaRPr lang="en-US" sz="2600" dirty="0">
                  <a:latin typeface="Avenir Next" panose="020B0503020202020204" pitchFamily="34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2CB8274-B68F-824E-8109-DC5C3AD3B5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1826" y="1583266"/>
                <a:ext cx="5520597" cy="5060616"/>
              </a:xfrm>
              <a:prstGeom prst="rect">
                <a:avLst/>
              </a:prstGeom>
              <a:blipFill>
                <a:blip r:embed="rId3"/>
                <a:stretch>
                  <a:fillRect l="-1835" t="-1003" r="-1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3512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836655" y="718496"/>
          <a:ext cx="8410574" cy="453930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42532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7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Binomial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Poisson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Describes # of events</a:t>
                      </a:r>
                      <a:endParaRPr lang="en-US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Describes # of events</a:t>
                      </a:r>
                      <a:endParaRPr lang="en-US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95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Out of a number of trials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Over a period of time or area in space</a:t>
                      </a:r>
                      <a:endParaRPr lang="en-US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74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# of events bounded at 0 and # of trials</a:t>
                      </a:r>
                      <a:endParaRPr lang="en-US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# of events bounded at 0 and </a:t>
                      </a:r>
                      <a:r>
                        <a:rPr lang="en-US" sz="20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∞</a:t>
                      </a:r>
                      <a:endParaRPr lang="en-US" sz="20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83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Defined by probability per event, </a:t>
                      </a:r>
                      <a:r>
                        <a:rPr lang="en-US" sz="2000" i="1" dirty="0">
                          <a:effectLst/>
                        </a:rPr>
                        <a:t>p</a:t>
                      </a:r>
                      <a:r>
                        <a:rPr lang="en-US" sz="2000" dirty="0">
                          <a:effectLst/>
                        </a:rPr>
                        <a:t>, bounded at 0 and 1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Defined by rate parameter,</a:t>
                      </a:r>
                      <a:r>
                        <a:rPr lang="en-US" sz="2000" i="1" dirty="0">
                          <a:effectLst/>
                          <a:latin typeface="Symbol" pitchFamily="18" charset="2"/>
                        </a:rPr>
                        <a:t> l</a:t>
                      </a:r>
                      <a:r>
                        <a:rPr lang="en-US" sz="2000" dirty="0">
                          <a:effectLst/>
                        </a:rPr>
                        <a:t>, expected # of events per time (or space) bounded at 0 and </a:t>
                      </a:r>
                      <a:r>
                        <a:rPr lang="en-US" sz="20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∞</a:t>
                      </a:r>
                      <a:endParaRPr lang="en-US" sz="20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Mean = </a:t>
                      </a:r>
                      <a:r>
                        <a:rPr lang="en-US" sz="2000" i="1" dirty="0">
                          <a:effectLst/>
                        </a:rPr>
                        <a:t>Np</a:t>
                      </a:r>
                      <a:endParaRPr lang="en-US" sz="2000" b="0" i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Mean = </a:t>
                      </a:r>
                      <a:r>
                        <a:rPr lang="en-US" sz="2000" i="1" dirty="0">
                          <a:effectLst/>
                          <a:latin typeface="Symbol" pitchFamily="18" charset="2"/>
                        </a:rPr>
                        <a:t>l</a:t>
                      </a:r>
                      <a:endParaRPr lang="en-US" sz="2000" b="0" i="1" dirty="0">
                        <a:effectLst/>
                        <a:latin typeface="Symbol" pitchFamily="18" charset="2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Variance = </a:t>
                      </a:r>
                      <a:r>
                        <a:rPr lang="en-US" sz="2000" i="1" dirty="0">
                          <a:effectLst/>
                        </a:rPr>
                        <a:t>Np</a:t>
                      </a:r>
                      <a:r>
                        <a:rPr lang="en-US" sz="2000" dirty="0">
                          <a:effectLst/>
                        </a:rPr>
                        <a:t>(1-</a:t>
                      </a:r>
                      <a:r>
                        <a:rPr lang="en-US" sz="2000" i="1" dirty="0">
                          <a:effectLst/>
                        </a:rPr>
                        <a:t>p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Variance = </a:t>
                      </a:r>
                      <a:r>
                        <a:rPr lang="en-US" sz="2000" i="1" dirty="0">
                          <a:effectLst/>
                          <a:latin typeface="Symbol" pitchFamily="18" charset="2"/>
                        </a:rPr>
                        <a:t>l</a:t>
                      </a:r>
                      <a:endParaRPr lang="en-US" sz="2000" b="0" i="1" dirty="0">
                        <a:effectLst/>
                        <a:latin typeface="Symbol" pitchFamily="18" charset="2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6290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ASSUMPTION: All trials have the same probability of an event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ASSUMPTION: probability of an event does not vary in space or time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Link function: logit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Link function: log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698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836655" y="718496"/>
          <a:ext cx="8410574" cy="453930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42532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7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Binomial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Poisson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Describes # of events</a:t>
                      </a:r>
                      <a:endParaRPr lang="en-US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Describes # of events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95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Out of a number of trials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Over a period of time or area in space</a:t>
                      </a:r>
                      <a:endParaRPr lang="en-US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74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# of events bounded at 0 and # of trials</a:t>
                      </a:r>
                      <a:endParaRPr lang="en-US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# of events bounded at 0 and </a:t>
                      </a:r>
                      <a:r>
                        <a:rPr lang="en-US" sz="20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∞</a:t>
                      </a:r>
                      <a:endParaRPr lang="en-US" sz="20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83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Defined by probability per event, </a:t>
                      </a:r>
                      <a:r>
                        <a:rPr lang="en-US" sz="2000" i="1" dirty="0">
                          <a:effectLst/>
                        </a:rPr>
                        <a:t>p</a:t>
                      </a:r>
                      <a:r>
                        <a:rPr lang="en-US" sz="2000" dirty="0">
                          <a:effectLst/>
                        </a:rPr>
                        <a:t>, bounded at 0 and 1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Defined by rate parameter,</a:t>
                      </a:r>
                      <a:r>
                        <a:rPr lang="en-US" sz="2000" i="1" dirty="0">
                          <a:effectLst/>
                          <a:latin typeface="Symbol" pitchFamily="18" charset="2"/>
                        </a:rPr>
                        <a:t> l</a:t>
                      </a:r>
                      <a:r>
                        <a:rPr lang="en-US" sz="2000" dirty="0">
                          <a:effectLst/>
                        </a:rPr>
                        <a:t>, expected # of events per time (or space) bounded at 0 and </a:t>
                      </a:r>
                      <a:r>
                        <a:rPr lang="en-US" sz="20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∞</a:t>
                      </a:r>
                      <a:endParaRPr lang="en-US" sz="20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Mean = </a:t>
                      </a:r>
                      <a:r>
                        <a:rPr lang="en-US" sz="2000" i="1" dirty="0">
                          <a:effectLst/>
                        </a:rPr>
                        <a:t>Np</a:t>
                      </a:r>
                      <a:endParaRPr lang="en-US" sz="2000" b="0" i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Mean = </a:t>
                      </a:r>
                      <a:r>
                        <a:rPr lang="en-US" sz="2000" i="1" dirty="0">
                          <a:effectLst/>
                          <a:latin typeface="Symbol" pitchFamily="18" charset="2"/>
                        </a:rPr>
                        <a:t>l</a:t>
                      </a:r>
                      <a:endParaRPr lang="en-US" sz="2000" b="0" i="1" dirty="0">
                        <a:effectLst/>
                        <a:latin typeface="Symbol" pitchFamily="18" charset="2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Variance = </a:t>
                      </a:r>
                      <a:r>
                        <a:rPr lang="en-US" sz="2000" i="1" dirty="0">
                          <a:effectLst/>
                        </a:rPr>
                        <a:t>Np</a:t>
                      </a:r>
                      <a:r>
                        <a:rPr lang="en-US" sz="2000" dirty="0">
                          <a:effectLst/>
                        </a:rPr>
                        <a:t>(1-</a:t>
                      </a:r>
                      <a:r>
                        <a:rPr lang="en-US" sz="2000" i="1" dirty="0">
                          <a:effectLst/>
                        </a:rPr>
                        <a:t>p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Variance = </a:t>
                      </a:r>
                      <a:r>
                        <a:rPr lang="en-US" sz="2000" i="1" dirty="0">
                          <a:effectLst/>
                          <a:latin typeface="Symbol" pitchFamily="18" charset="2"/>
                        </a:rPr>
                        <a:t>l</a:t>
                      </a:r>
                      <a:endParaRPr lang="en-US" sz="2000" b="0" i="1" dirty="0">
                        <a:effectLst/>
                        <a:latin typeface="Symbol" pitchFamily="18" charset="2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6290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ASSUMPTION: All trials have the same probability of an event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ASSUMPTION: probability of an event does not vary in space or time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Link function: logit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Link function: log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81C73A33-ACF9-574E-B74E-6D428B722719}"/>
              </a:ext>
            </a:extLst>
          </p:cNvPr>
          <p:cNvSpPr/>
          <p:nvPr/>
        </p:nvSpPr>
        <p:spPr>
          <a:xfrm>
            <a:off x="1882693" y="5410200"/>
            <a:ext cx="83184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3">
                  <a:lumMod val="50000"/>
                </a:schemeClr>
              </a:buClr>
            </a:pPr>
            <a:r>
              <a:rPr lang="en-US" sz="2000" dirty="0">
                <a:solidFill>
                  <a:srgbClr val="FF0000"/>
                </a:solidFill>
              </a:rPr>
              <a:t>*If you have a number of events, but you’re not sure how many “trials” there are, your data are probably </a:t>
            </a:r>
            <a:r>
              <a:rPr lang="en-US" sz="2000" i="1" dirty="0">
                <a:solidFill>
                  <a:srgbClr val="FF0000"/>
                </a:solidFill>
              </a:rPr>
              <a:t>Poisson </a:t>
            </a:r>
            <a:r>
              <a:rPr lang="en-US" sz="2000" dirty="0">
                <a:solidFill>
                  <a:srgbClr val="FF0000"/>
                </a:solidFill>
              </a:rPr>
              <a:t>distributed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403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836655" y="718496"/>
          <a:ext cx="8410574" cy="453930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42532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7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Binomial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Poisson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Describes # of events</a:t>
                      </a:r>
                      <a:endParaRPr lang="en-US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Describes # of events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95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Out of a number of trials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Over a period of time or area in space</a:t>
                      </a:r>
                      <a:endParaRPr lang="en-US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749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# of events bounded at 0 and # of trials</a:t>
                      </a:r>
                      <a:endParaRPr lang="en-US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# of events bounded at 0 and </a:t>
                      </a:r>
                      <a:r>
                        <a:rPr lang="en-US" sz="20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∞</a:t>
                      </a:r>
                      <a:endParaRPr lang="en-US" sz="20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83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Defined by probability per event, </a:t>
                      </a:r>
                      <a:r>
                        <a:rPr lang="en-US" sz="2000" i="1" dirty="0">
                          <a:solidFill>
                            <a:srgbClr val="FF0000"/>
                          </a:solidFill>
                          <a:effectLst/>
                        </a:rPr>
                        <a:t>p</a:t>
                      </a:r>
                      <a:r>
                        <a:rPr lang="en-US" sz="2000" dirty="0">
                          <a:effectLst/>
                        </a:rPr>
                        <a:t>, bounded at 0 and 1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Defined by rate parameter,</a:t>
                      </a:r>
                      <a:r>
                        <a:rPr lang="en-US" sz="2000" i="1" dirty="0">
                          <a:effectLst/>
                          <a:latin typeface="Symbol" pitchFamily="18" charset="2"/>
                        </a:rPr>
                        <a:t> </a:t>
                      </a:r>
                      <a:r>
                        <a:rPr lang="en-US" sz="2000" i="1" dirty="0">
                          <a:solidFill>
                            <a:srgbClr val="FF0000"/>
                          </a:solidFill>
                          <a:effectLst/>
                          <a:latin typeface="Symbol" pitchFamily="18" charset="2"/>
                        </a:rPr>
                        <a:t>l</a:t>
                      </a:r>
                      <a:r>
                        <a:rPr lang="en-US" sz="2000" dirty="0">
                          <a:effectLst/>
                        </a:rPr>
                        <a:t>, expected # of events per time (or space) bounded at 0 and </a:t>
                      </a:r>
                      <a:r>
                        <a:rPr lang="en-US" sz="20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∞</a:t>
                      </a:r>
                      <a:endParaRPr lang="en-US" sz="20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Mean = </a:t>
                      </a:r>
                      <a:r>
                        <a:rPr lang="en-US" sz="2000" i="1" dirty="0">
                          <a:effectLst/>
                        </a:rPr>
                        <a:t>Np</a:t>
                      </a:r>
                      <a:endParaRPr lang="en-US" sz="2000" b="0" i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Mean = </a:t>
                      </a:r>
                      <a:r>
                        <a:rPr lang="en-US" sz="2000" i="1" dirty="0">
                          <a:effectLst/>
                          <a:latin typeface="Symbol" pitchFamily="18" charset="2"/>
                        </a:rPr>
                        <a:t>l</a:t>
                      </a:r>
                      <a:endParaRPr lang="en-US" sz="2000" b="0" i="1" dirty="0">
                        <a:effectLst/>
                        <a:latin typeface="Symbol" pitchFamily="18" charset="2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Variance = </a:t>
                      </a:r>
                      <a:r>
                        <a:rPr lang="en-US" sz="2000" i="1" dirty="0">
                          <a:effectLst/>
                        </a:rPr>
                        <a:t>Np</a:t>
                      </a:r>
                      <a:r>
                        <a:rPr lang="en-US" sz="2000" dirty="0">
                          <a:effectLst/>
                        </a:rPr>
                        <a:t>(1-</a:t>
                      </a:r>
                      <a:r>
                        <a:rPr lang="en-US" sz="2000" i="1" dirty="0">
                          <a:effectLst/>
                        </a:rPr>
                        <a:t>p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Variance = </a:t>
                      </a:r>
                      <a:r>
                        <a:rPr lang="en-US" sz="2000" i="1" dirty="0">
                          <a:effectLst/>
                          <a:latin typeface="Symbol" pitchFamily="18" charset="2"/>
                        </a:rPr>
                        <a:t>l</a:t>
                      </a:r>
                      <a:endParaRPr lang="en-US" sz="2000" b="0" i="1" dirty="0">
                        <a:effectLst/>
                        <a:latin typeface="Symbol" pitchFamily="18" charset="2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6290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ASSUMPTION: All trials have the same probability of an event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ASSUMPTION: probability of an event does not vary in space or time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6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Link function: logit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Link function: log</a:t>
                      </a:r>
                      <a:endParaRPr lang="en-US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399" marR="66399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81C73A33-ACF9-574E-B74E-6D428B722719}"/>
              </a:ext>
            </a:extLst>
          </p:cNvPr>
          <p:cNvSpPr/>
          <p:nvPr/>
        </p:nvSpPr>
        <p:spPr>
          <a:xfrm>
            <a:off x="1882693" y="5410200"/>
            <a:ext cx="83184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3">
                  <a:lumMod val="50000"/>
                </a:schemeClr>
              </a:buClr>
            </a:pPr>
            <a:r>
              <a:rPr lang="en-US" sz="2000" dirty="0">
                <a:solidFill>
                  <a:srgbClr val="FF0000"/>
                </a:solidFill>
              </a:rPr>
              <a:t>*Parameters estimated from the data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090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2023</Words>
  <Application>Microsoft Macintosh PowerPoint</Application>
  <PresentationFormat>Widescreen</PresentationFormat>
  <Paragraphs>418</Paragraphs>
  <Slides>33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Arial</vt:lpstr>
      <vt:lpstr>Avenir Next</vt:lpstr>
      <vt:lpstr>Avenir Next Demi Bold</vt:lpstr>
      <vt:lpstr>Avenir Next Medium</vt:lpstr>
      <vt:lpstr>Calibri</vt:lpstr>
      <vt:lpstr>Cambria Math</vt:lpstr>
      <vt:lpstr>Courier</vt:lpstr>
      <vt:lpstr>Courier New</vt:lpstr>
      <vt:lpstr>Lucida Console</vt:lpstr>
      <vt:lpstr>Symbol</vt:lpstr>
      <vt:lpstr>Office Theme</vt:lpstr>
      <vt:lpstr>Poisson Distribution</vt:lpstr>
      <vt:lpstr>Announcements</vt:lpstr>
      <vt:lpstr>Bank Swallows</vt:lpstr>
      <vt:lpstr>Poisson Distribution</vt:lpstr>
      <vt:lpstr>Binomial distribution # Events out of fixed number of trials</vt:lpstr>
      <vt:lpstr>Poisson distribution # Events over given area in space or time</vt:lpstr>
      <vt:lpstr>PowerPoint Presentation</vt:lpstr>
      <vt:lpstr>PowerPoint Presentation</vt:lpstr>
      <vt:lpstr>PowerPoint Presentation</vt:lpstr>
      <vt:lpstr>Log link</vt:lpstr>
      <vt:lpstr>Binomial and Poisson</vt:lpstr>
      <vt:lpstr>Binomial and Poisson</vt:lpstr>
      <vt:lpstr>Binomial and Poisson</vt:lpstr>
      <vt:lpstr>A Poisson GLM</vt:lpstr>
      <vt:lpstr>PowerPoint Presentation</vt:lpstr>
      <vt:lpstr>Example 1: bank swallows, Poisson GLM</vt:lpstr>
      <vt:lpstr>Example 1: bank swallows, Poisson GLM</vt:lpstr>
      <vt:lpstr>Example 1: bank swallows, Poisson GLM</vt:lpstr>
      <vt:lpstr>Example 1: bank swallows, Poisson GLM</vt:lpstr>
      <vt:lpstr>Example 1: bank swallows, Poisson GLM</vt:lpstr>
      <vt:lpstr>Example 1: bank swallows, Poisson GLM</vt:lpstr>
      <vt:lpstr>Example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3 Code</vt:lpstr>
      <vt:lpstr>Do bee visitation rates differ among sites?</vt:lpstr>
      <vt:lpstr>Do bee visitation rates differ among sites?</vt:lpstr>
      <vt:lpstr>Plotting CIs</vt:lpstr>
      <vt:lpstr>PowerPoint Presentation</vt:lpstr>
      <vt:lpstr>Poisson Review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Avenir Next</vt:lpstr>
      <vt:lpstr>Avenir Next Demi Bold</vt:lpstr>
      <vt:lpstr>Calibri</vt:lpstr>
      <vt:lpstr>Courier New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Poisson Distribution</dc:title>
  <dc:creator>Eric Scott</dc:creator>
  <cp:keywords/>
  <cp:lastModifiedBy>Scott, Eric R.</cp:lastModifiedBy>
  <cp:revision>15</cp:revision>
  <dcterms:created xsi:type="dcterms:W3CDTF">2020-02-17T18:15:40Z</dcterms:created>
  <dcterms:modified xsi:type="dcterms:W3CDTF">2020-02-18T18:13:09Z</dcterms:modified>
</cp:coreProperties>
</file>